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5"/>
  </p:notesMasterIdLst>
  <p:sldIdLst>
    <p:sldId id="271" r:id="rId2"/>
    <p:sldId id="257" r:id="rId3"/>
    <p:sldId id="269" r:id="rId4"/>
    <p:sldId id="272" r:id="rId5"/>
    <p:sldId id="275" r:id="rId6"/>
    <p:sldId id="274" r:id="rId7"/>
    <p:sldId id="276" r:id="rId8"/>
    <p:sldId id="260" r:id="rId9"/>
    <p:sldId id="270" r:id="rId10"/>
    <p:sldId id="263" r:id="rId11"/>
    <p:sldId id="264" r:id="rId12"/>
    <p:sldId id="266" r:id="rId13"/>
    <p:sldId id="267" r:id="rId14"/>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adeline Glasheen" initials="MG" lastIdx="1" clrIdx="0">
    <p:extLst>
      <p:ext uri="{19B8F6BF-5375-455C-9EA6-DF929625EA0E}">
        <p15:presenceInfo xmlns:p15="http://schemas.microsoft.com/office/powerpoint/2012/main" userId="0a650cada9d617ef"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3CAD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9BE3E41-0843-2748-BAB8-42186F212485}" v="1" dt="2019-04-13T13:40:52.964"/>
  </p1510:revLst>
</p1510:revInfo>
</file>

<file path=ppt/tableStyles.xml><?xml version="1.0" encoding="utf-8"?>
<a:tblStyleLst xmlns:a="http://schemas.openxmlformats.org/drawingml/2006/main" def="{3735589F-4992-44E1-97B9-6F5137B7EA44}">
  <a:tblStyle styleId="{3735589F-4992-44E1-97B9-6F5137B7EA44}" styleName="Table_0">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8EBF5"/>
          </a:solidFill>
        </a:fill>
      </a:tcStyle>
    </a:wholeTbl>
    <a:band1H>
      <a:tcTxStyle/>
      <a:tcStyle>
        <a:tcBdr/>
        <a:fill>
          <a:solidFill>
            <a:srgbClr val="CDD4EA"/>
          </a:solidFill>
        </a:fill>
      </a:tcStyle>
    </a:band1H>
    <a:band2H>
      <a:tcTxStyle/>
      <a:tcStyle>
        <a:tcBdr/>
      </a:tcStyle>
    </a:band2H>
    <a:band1V>
      <a:tcTxStyle/>
      <a:tcStyle>
        <a:tcBdr/>
        <a:fill>
          <a:solidFill>
            <a:srgbClr val="CDD4EA"/>
          </a:solidFill>
        </a:fill>
      </a:tcStyle>
    </a:band1V>
    <a:band2V>
      <a:tcTxStyle/>
      <a:tcStyle>
        <a:tcBdr/>
      </a:tcStyle>
    </a:band2V>
    <a:lastCol>
      <a:tcTxStyle b="on" i="off">
        <a:font>
          <a:latin typeface="Calibri"/>
          <a:ea typeface="Calibri"/>
          <a:cs typeface="Calibri"/>
        </a:font>
        <a:schemeClr val="lt1"/>
      </a:tcTxStyle>
      <a:tcStyle>
        <a:tcBdr/>
        <a:fill>
          <a:solidFill>
            <a:schemeClr val="accent1"/>
          </a:solidFill>
        </a:fill>
      </a:tcStyle>
    </a:lastCol>
    <a:firstCol>
      <a:tcTxStyle b="on" i="off">
        <a:font>
          <a:latin typeface="Calibri"/>
          <a:ea typeface="Calibri"/>
          <a:cs typeface="Calibri"/>
        </a:font>
        <a:schemeClr val="lt1"/>
      </a:tcTxStyle>
      <a:tcStyle>
        <a:tcBdr/>
        <a:fill>
          <a:solidFill>
            <a:schemeClr val="accent1"/>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5273" autoAdjust="0"/>
  </p:normalViewPr>
  <p:slideViewPr>
    <p:cSldViewPr snapToGrid="0">
      <p:cViewPr varScale="1">
        <p:scale>
          <a:sx n="76" d="100"/>
          <a:sy n="76" d="100"/>
        </p:scale>
        <p:origin x="216" y="2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eloisa Walsh" userId="5d80d159308531fa" providerId="LiveId" clId="{29BE3E41-0843-2748-BAB8-42186F212485}"/>
    <pc:docChg chg="modSld">
      <pc:chgData name="Heloisa Walsh" userId="5d80d159308531fa" providerId="LiveId" clId="{29BE3E41-0843-2748-BAB8-42186F212485}" dt="2019-04-13T13:40:52.964" v="1"/>
      <pc:docMkLst>
        <pc:docMk/>
      </pc:docMkLst>
      <pc:sldChg chg="modSp modAnim">
        <pc:chgData name="Heloisa Walsh" userId="5d80d159308531fa" providerId="LiveId" clId="{29BE3E41-0843-2748-BAB8-42186F212485}" dt="2019-04-13T13:40:52.964" v="1"/>
        <pc:sldMkLst>
          <pc:docMk/>
          <pc:sldMk cId="0" sldId="270"/>
        </pc:sldMkLst>
        <pc:spChg chg="mod">
          <ac:chgData name="Heloisa Walsh" userId="5d80d159308531fa" providerId="LiveId" clId="{29BE3E41-0843-2748-BAB8-42186F212485}" dt="2019-04-13T13:40:34.206" v="0" actId="6549"/>
          <ac:spMkLst>
            <pc:docMk/>
            <pc:sldMk cId="0" sldId="270"/>
            <ac:spMk id="126" creationId="{00000000-0000-0000-0000-000000000000}"/>
          </ac:spMkLst>
        </pc:spChg>
      </pc:sldChg>
    </pc:docChg>
  </pc:docChgLst>
</pc:chgInfo>
</file>

<file path=ppt/media/image1.png>
</file>

<file path=ppt/media/image10.png>
</file>

<file path=ppt/media/image11.png>
</file>

<file path=ppt/media/image12.PNG>
</file>

<file path=ppt/media/image13.PNG>
</file>

<file path=ppt/media/image14.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91" name="Google Shape;91;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5" name="Google Shape;145;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1" name="Google Shape;15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Set up how we broke out the work</a:t>
            </a:r>
          </a:p>
          <a:p>
            <a:r>
              <a:rPr lang="en-US" dirty="0"/>
              <a:t>Sid to take clean up details</a:t>
            </a:r>
          </a:p>
        </p:txBody>
      </p:sp>
    </p:spTree>
    <p:extLst>
      <p:ext uri="{BB962C8B-B14F-4D97-AF65-F5344CB8AC3E}">
        <p14:creationId xmlns:p14="http://schemas.microsoft.com/office/powerpoint/2010/main" val="26862310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Check out all the libraries we used. The more the merrier.</a:t>
            </a:r>
          </a:p>
        </p:txBody>
      </p:sp>
    </p:spTree>
    <p:extLst>
      <p:ext uri="{BB962C8B-B14F-4D97-AF65-F5344CB8AC3E}">
        <p14:creationId xmlns:p14="http://schemas.microsoft.com/office/powerpoint/2010/main" val="10005956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err="1"/>
              <a:t>Heloisa</a:t>
            </a:r>
            <a:endParaRPr lang="en-US" dirty="0"/>
          </a:p>
          <a:p>
            <a:endParaRPr lang="en-US" dirty="0"/>
          </a:p>
        </p:txBody>
      </p:sp>
    </p:spTree>
    <p:extLst>
      <p:ext uri="{BB962C8B-B14F-4D97-AF65-F5344CB8AC3E}">
        <p14:creationId xmlns:p14="http://schemas.microsoft.com/office/powerpoint/2010/main" val="14519889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err="1"/>
              <a:t>Heloisa</a:t>
            </a:r>
            <a:endParaRPr lang="en-US" dirty="0"/>
          </a:p>
          <a:p>
            <a:endParaRPr lang="en-US" dirty="0"/>
          </a:p>
        </p:txBody>
      </p:sp>
    </p:spTree>
    <p:extLst>
      <p:ext uri="{BB962C8B-B14F-4D97-AF65-F5344CB8AC3E}">
        <p14:creationId xmlns:p14="http://schemas.microsoft.com/office/powerpoint/2010/main" val="39703852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Katie</a:t>
            </a:r>
          </a:p>
          <a:p>
            <a:pPr marL="171450" lvl="0" indent="-171450" algn="l" rtl="0">
              <a:spcBef>
                <a:spcPts val="0"/>
              </a:spcBef>
              <a:spcAft>
                <a:spcPts val="0"/>
              </a:spcAft>
            </a:pPr>
            <a:r>
              <a:rPr lang="en-US" dirty="0"/>
              <a:t>“Sweep”</a:t>
            </a:r>
          </a:p>
          <a:p>
            <a:pPr marL="171450" lvl="0" indent="-171450" algn="l" rtl="0">
              <a:spcBef>
                <a:spcPts val="0"/>
              </a:spcBef>
              <a:spcAft>
                <a:spcPts val="0"/>
              </a:spcAft>
            </a:pPr>
            <a:r>
              <a:rPr lang="en-US" dirty="0"/>
              <a:t>Standardizing codes</a:t>
            </a:r>
          </a:p>
          <a:p>
            <a:pPr marL="171450" lvl="0" indent="-171450" algn="l" rtl="0">
              <a:spcBef>
                <a:spcPts val="0"/>
              </a:spcBef>
              <a:spcAft>
                <a:spcPts val="0"/>
              </a:spcAft>
            </a:pPr>
            <a:r>
              <a:rPr lang="en-US" dirty="0"/>
              <a:t>90% of records fall in top 10 categories</a:t>
            </a:r>
            <a:endParaRPr dirty="0"/>
          </a:p>
        </p:txBody>
      </p:sp>
      <p:sp>
        <p:nvSpPr>
          <p:cNvPr id="109" name="Google Shape;109;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20" name="Google Shape;120;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7" name="Google Shape;127;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3" name="Google Shape;133;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2"/>
          <p:cNvSpPr/>
          <p:nvPr/>
        </p:nvSpPr>
        <p:spPr>
          <a:xfrm>
            <a:off x="1400503" y="1660251"/>
            <a:ext cx="9390993" cy="4524704"/>
          </a:xfrm>
          <a:prstGeom prst="roundRect">
            <a:avLst>
              <a:gd name="adj" fmla="val 7956"/>
            </a:avLst>
          </a:prstGeom>
          <a:solidFill>
            <a:schemeClr val="lt1"/>
          </a:solidFill>
          <a:ln w="12700" cap="flat" cmpd="sng">
            <a:solidFill>
              <a:srgbClr val="7F7F7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3" name="Google Shape;13;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 name="Google Shape;14;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5" name="Google Shape;15;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 name="Google Shape;17;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0"/>
        <p:cNvGrpSpPr/>
        <p:nvPr/>
      </p:nvGrpSpPr>
      <p:grpSpPr>
        <a:xfrm>
          <a:off x="0" y="0"/>
          <a:ext cx="0" cy="0"/>
          <a:chOff x="0" y="0"/>
          <a:chExt cx="0" cy="0"/>
        </a:xfrm>
      </p:grpSpPr>
      <p:sp>
        <p:nvSpPr>
          <p:cNvPr id="71" name="Google Shape;71;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2" name="Google Shape;72;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3" name="Google Shape;73;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5" name="Google Shape;75;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6"/>
        <p:cNvGrpSpPr/>
        <p:nvPr/>
      </p:nvGrpSpPr>
      <p:grpSpPr>
        <a:xfrm>
          <a:off x="0" y="0"/>
          <a:ext cx="0" cy="0"/>
          <a:chOff x="0" y="0"/>
          <a:chExt cx="0" cy="0"/>
        </a:xfrm>
      </p:grpSpPr>
      <p:sp>
        <p:nvSpPr>
          <p:cNvPr id="77" name="Google Shape;77;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8" name="Google Shape;78;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9" name="Google Shape;79;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1" name="Google Shape;81;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ustom layout 1">
  <p:cSld name="Custom layout 1">
    <p:bg>
      <p:bgPr>
        <a:solidFill>
          <a:srgbClr val="FFFFFF"/>
        </a:solidFill>
        <a:effectLst/>
      </p:bgPr>
    </p:bg>
    <p:spTree>
      <p:nvGrpSpPr>
        <p:cNvPr id="1" name="Shape 82"/>
        <p:cNvGrpSpPr/>
        <p:nvPr/>
      </p:nvGrpSpPr>
      <p:grpSpPr>
        <a:xfrm>
          <a:off x="0" y="0"/>
          <a:ext cx="0" cy="0"/>
          <a:chOff x="0" y="0"/>
          <a:chExt cx="0" cy="0"/>
        </a:xfrm>
      </p:grpSpPr>
      <p:sp>
        <p:nvSpPr>
          <p:cNvPr id="83" name="Google Shape;83;p13"/>
          <p:cNvSpPr/>
          <p:nvPr/>
        </p:nvSpPr>
        <p:spPr>
          <a:xfrm>
            <a:off x="0" y="0"/>
            <a:ext cx="12192000" cy="6858000"/>
          </a:xfrm>
          <a:prstGeom prst="rect">
            <a:avLst/>
          </a:pr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4" name="Google Shape;84;p13"/>
          <p:cNvSpPr txBox="1">
            <a:spLocks noGrp="1"/>
          </p:cNvSpPr>
          <p:nvPr>
            <p:ph type="title"/>
          </p:nvPr>
        </p:nvSpPr>
        <p:spPr>
          <a:xfrm>
            <a:off x="4719401" y="410433"/>
            <a:ext cx="7052100" cy="1890900"/>
          </a:xfrm>
          <a:prstGeom prst="rect">
            <a:avLst/>
          </a:prstGeom>
          <a:noFill/>
          <a:ln>
            <a:noFill/>
          </a:ln>
        </p:spPr>
        <p:txBody>
          <a:bodyPr spcFirstLastPara="1" wrap="square" lIns="91425" tIns="45700" rIns="91425" bIns="45700" anchor="b" anchorCtr="0"/>
          <a:lstStyle>
            <a:lvl1pPr lvl="0" algn="l">
              <a:lnSpc>
                <a:spcPct val="100000"/>
              </a:lnSpc>
              <a:spcBef>
                <a:spcPts val="0"/>
              </a:spcBef>
              <a:spcAft>
                <a:spcPts val="0"/>
              </a:spcAft>
              <a:buClr>
                <a:schemeClr val="dk1"/>
              </a:buClr>
              <a:buSzPts val="4000"/>
              <a:buNone/>
              <a:defRPr sz="4000">
                <a:solidFill>
                  <a:schemeClr val="dk1"/>
                </a:solidFill>
              </a:defRPr>
            </a:lvl1pPr>
            <a:lvl2pPr lvl="1" algn="l">
              <a:lnSpc>
                <a:spcPct val="100000"/>
              </a:lnSpc>
              <a:spcBef>
                <a:spcPts val="0"/>
              </a:spcBef>
              <a:spcAft>
                <a:spcPts val="0"/>
              </a:spcAft>
              <a:buClr>
                <a:schemeClr val="dk1"/>
              </a:buClr>
              <a:buSzPts val="4000"/>
              <a:buNone/>
              <a:defRPr sz="4000">
                <a:solidFill>
                  <a:schemeClr val="dk1"/>
                </a:solidFill>
              </a:defRPr>
            </a:lvl2pPr>
            <a:lvl3pPr lvl="2" algn="l">
              <a:lnSpc>
                <a:spcPct val="100000"/>
              </a:lnSpc>
              <a:spcBef>
                <a:spcPts val="0"/>
              </a:spcBef>
              <a:spcAft>
                <a:spcPts val="0"/>
              </a:spcAft>
              <a:buClr>
                <a:schemeClr val="dk1"/>
              </a:buClr>
              <a:buSzPts val="4000"/>
              <a:buNone/>
              <a:defRPr sz="4000">
                <a:solidFill>
                  <a:schemeClr val="dk1"/>
                </a:solidFill>
              </a:defRPr>
            </a:lvl3pPr>
            <a:lvl4pPr lvl="3" algn="l">
              <a:lnSpc>
                <a:spcPct val="100000"/>
              </a:lnSpc>
              <a:spcBef>
                <a:spcPts val="0"/>
              </a:spcBef>
              <a:spcAft>
                <a:spcPts val="0"/>
              </a:spcAft>
              <a:buClr>
                <a:schemeClr val="dk1"/>
              </a:buClr>
              <a:buSzPts val="4000"/>
              <a:buNone/>
              <a:defRPr sz="4000">
                <a:solidFill>
                  <a:schemeClr val="dk1"/>
                </a:solidFill>
              </a:defRPr>
            </a:lvl4pPr>
            <a:lvl5pPr lvl="4" algn="l">
              <a:lnSpc>
                <a:spcPct val="100000"/>
              </a:lnSpc>
              <a:spcBef>
                <a:spcPts val="0"/>
              </a:spcBef>
              <a:spcAft>
                <a:spcPts val="0"/>
              </a:spcAft>
              <a:buClr>
                <a:schemeClr val="dk1"/>
              </a:buClr>
              <a:buSzPts val="4000"/>
              <a:buNone/>
              <a:defRPr sz="4000">
                <a:solidFill>
                  <a:schemeClr val="dk1"/>
                </a:solidFill>
              </a:defRPr>
            </a:lvl5pPr>
            <a:lvl6pPr lvl="5" algn="l">
              <a:lnSpc>
                <a:spcPct val="100000"/>
              </a:lnSpc>
              <a:spcBef>
                <a:spcPts val="0"/>
              </a:spcBef>
              <a:spcAft>
                <a:spcPts val="0"/>
              </a:spcAft>
              <a:buClr>
                <a:schemeClr val="dk1"/>
              </a:buClr>
              <a:buSzPts val="4000"/>
              <a:buNone/>
              <a:defRPr sz="4000">
                <a:solidFill>
                  <a:schemeClr val="dk1"/>
                </a:solidFill>
              </a:defRPr>
            </a:lvl6pPr>
            <a:lvl7pPr lvl="6" algn="l">
              <a:lnSpc>
                <a:spcPct val="100000"/>
              </a:lnSpc>
              <a:spcBef>
                <a:spcPts val="0"/>
              </a:spcBef>
              <a:spcAft>
                <a:spcPts val="0"/>
              </a:spcAft>
              <a:buClr>
                <a:schemeClr val="dk1"/>
              </a:buClr>
              <a:buSzPts val="4000"/>
              <a:buNone/>
              <a:defRPr sz="4000">
                <a:solidFill>
                  <a:schemeClr val="dk1"/>
                </a:solidFill>
              </a:defRPr>
            </a:lvl7pPr>
            <a:lvl8pPr lvl="7" algn="l">
              <a:lnSpc>
                <a:spcPct val="100000"/>
              </a:lnSpc>
              <a:spcBef>
                <a:spcPts val="0"/>
              </a:spcBef>
              <a:spcAft>
                <a:spcPts val="0"/>
              </a:spcAft>
              <a:buClr>
                <a:schemeClr val="dk1"/>
              </a:buClr>
              <a:buSzPts val="4000"/>
              <a:buNone/>
              <a:defRPr sz="4000">
                <a:solidFill>
                  <a:schemeClr val="dk1"/>
                </a:solidFill>
              </a:defRPr>
            </a:lvl8pPr>
            <a:lvl9pPr lvl="8" algn="l">
              <a:lnSpc>
                <a:spcPct val="100000"/>
              </a:lnSpc>
              <a:spcBef>
                <a:spcPts val="0"/>
              </a:spcBef>
              <a:spcAft>
                <a:spcPts val="0"/>
              </a:spcAft>
              <a:buClr>
                <a:schemeClr val="dk1"/>
              </a:buClr>
              <a:buSzPts val="4000"/>
              <a:buNone/>
              <a:defRPr sz="4000">
                <a:solidFill>
                  <a:schemeClr val="dk1"/>
                </a:solidFill>
              </a:defRPr>
            </a:lvl9pPr>
          </a:lstStyle>
          <a:p>
            <a:endParaRPr/>
          </a:p>
        </p:txBody>
      </p:sp>
      <p:sp>
        <p:nvSpPr>
          <p:cNvPr id="85" name="Google Shape;85;p13"/>
          <p:cNvSpPr txBox="1">
            <a:spLocks noGrp="1"/>
          </p:cNvSpPr>
          <p:nvPr>
            <p:ph type="body" idx="1"/>
          </p:nvPr>
        </p:nvSpPr>
        <p:spPr>
          <a:xfrm>
            <a:off x="4719247" y="2413633"/>
            <a:ext cx="7052100" cy="3691500"/>
          </a:xfrm>
          <a:prstGeom prst="rect">
            <a:avLst/>
          </a:prstGeom>
          <a:noFill/>
          <a:ln>
            <a:noFill/>
          </a:ln>
        </p:spPr>
        <p:txBody>
          <a:bodyPr spcFirstLastPara="1" wrap="square" lIns="91425" tIns="45700" rIns="91425" bIns="45700" anchor="t" anchorCtr="0"/>
          <a:lstStyle>
            <a:lvl1pPr marL="457200" lvl="0" indent="-361950" algn="l">
              <a:lnSpc>
                <a:spcPct val="115000"/>
              </a:lnSpc>
              <a:spcBef>
                <a:spcPts val="1000"/>
              </a:spcBef>
              <a:spcAft>
                <a:spcPts val="0"/>
              </a:spcAft>
              <a:buClr>
                <a:schemeClr val="dk2"/>
              </a:buClr>
              <a:buSzPts val="2100"/>
              <a:buChar char="•"/>
              <a:defRPr sz="2100">
                <a:solidFill>
                  <a:schemeClr val="dk2"/>
                </a:solidFill>
              </a:defRPr>
            </a:lvl1pPr>
            <a:lvl2pPr marL="914400" lvl="1" indent="-381000" algn="l">
              <a:lnSpc>
                <a:spcPct val="115000"/>
              </a:lnSpc>
              <a:spcBef>
                <a:spcPts val="2100"/>
              </a:spcBef>
              <a:spcAft>
                <a:spcPts val="0"/>
              </a:spcAft>
              <a:buClr>
                <a:schemeClr val="dk2"/>
              </a:buClr>
              <a:buSzPts val="2400"/>
              <a:buChar char="•"/>
              <a:defRPr sz="1900">
                <a:solidFill>
                  <a:schemeClr val="dk2"/>
                </a:solidFill>
              </a:defRPr>
            </a:lvl2pPr>
            <a:lvl3pPr marL="1371600" lvl="2" indent="-355600" algn="l">
              <a:lnSpc>
                <a:spcPct val="115000"/>
              </a:lnSpc>
              <a:spcBef>
                <a:spcPts val="2100"/>
              </a:spcBef>
              <a:spcAft>
                <a:spcPts val="0"/>
              </a:spcAft>
              <a:buClr>
                <a:schemeClr val="dk2"/>
              </a:buClr>
              <a:buSzPts val="2000"/>
              <a:buChar char="•"/>
              <a:defRPr sz="1900">
                <a:solidFill>
                  <a:schemeClr val="dk2"/>
                </a:solidFill>
              </a:defRPr>
            </a:lvl3pPr>
            <a:lvl4pPr marL="1828800" lvl="3" indent="-342900" algn="l">
              <a:lnSpc>
                <a:spcPct val="115000"/>
              </a:lnSpc>
              <a:spcBef>
                <a:spcPts val="2100"/>
              </a:spcBef>
              <a:spcAft>
                <a:spcPts val="0"/>
              </a:spcAft>
              <a:buClr>
                <a:schemeClr val="dk2"/>
              </a:buClr>
              <a:buSzPts val="1800"/>
              <a:buChar char="•"/>
              <a:defRPr sz="1900">
                <a:solidFill>
                  <a:schemeClr val="dk2"/>
                </a:solidFill>
              </a:defRPr>
            </a:lvl4pPr>
            <a:lvl5pPr marL="2286000" lvl="4" indent="-342900" algn="l">
              <a:lnSpc>
                <a:spcPct val="115000"/>
              </a:lnSpc>
              <a:spcBef>
                <a:spcPts val="2100"/>
              </a:spcBef>
              <a:spcAft>
                <a:spcPts val="0"/>
              </a:spcAft>
              <a:buClr>
                <a:schemeClr val="dk2"/>
              </a:buClr>
              <a:buSzPts val="1800"/>
              <a:buChar char="•"/>
              <a:defRPr sz="1900">
                <a:solidFill>
                  <a:schemeClr val="dk2"/>
                </a:solidFill>
              </a:defRPr>
            </a:lvl5pPr>
            <a:lvl6pPr marL="2743200" lvl="5" indent="-342900" algn="l">
              <a:lnSpc>
                <a:spcPct val="115000"/>
              </a:lnSpc>
              <a:spcBef>
                <a:spcPts val="2100"/>
              </a:spcBef>
              <a:spcAft>
                <a:spcPts val="0"/>
              </a:spcAft>
              <a:buClr>
                <a:schemeClr val="dk2"/>
              </a:buClr>
              <a:buSzPts val="1800"/>
              <a:buChar char="•"/>
              <a:defRPr sz="1900">
                <a:solidFill>
                  <a:schemeClr val="dk2"/>
                </a:solidFill>
              </a:defRPr>
            </a:lvl6pPr>
            <a:lvl7pPr marL="3200400" lvl="6" indent="-342900" algn="l">
              <a:lnSpc>
                <a:spcPct val="115000"/>
              </a:lnSpc>
              <a:spcBef>
                <a:spcPts val="2100"/>
              </a:spcBef>
              <a:spcAft>
                <a:spcPts val="0"/>
              </a:spcAft>
              <a:buClr>
                <a:schemeClr val="dk2"/>
              </a:buClr>
              <a:buSzPts val="1800"/>
              <a:buChar char="•"/>
              <a:defRPr sz="1900">
                <a:solidFill>
                  <a:schemeClr val="dk2"/>
                </a:solidFill>
              </a:defRPr>
            </a:lvl7pPr>
            <a:lvl8pPr marL="3657600" lvl="7" indent="-342900" algn="l">
              <a:lnSpc>
                <a:spcPct val="115000"/>
              </a:lnSpc>
              <a:spcBef>
                <a:spcPts val="2100"/>
              </a:spcBef>
              <a:spcAft>
                <a:spcPts val="0"/>
              </a:spcAft>
              <a:buClr>
                <a:schemeClr val="dk2"/>
              </a:buClr>
              <a:buSzPts val="1800"/>
              <a:buChar char="•"/>
              <a:defRPr sz="1900">
                <a:solidFill>
                  <a:schemeClr val="dk2"/>
                </a:solidFill>
              </a:defRPr>
            </a:lvl8pPr>
            <a:lvl9pPr marL="4114800" lvl="8" indent="-342900" algn="l">
              <a:lnSpc>
                <a:spcPct val="115000"/>
              </a:lnSpc>
              <a:spcBef>
                <a:spcPts val="2100"/>
              </a:spcBef>
              <a:spcAft>
                <a:spcPts val="2100"/>
              </a:spcAft>
              <a:buClr>
                <a:schemeClr val="dk2"/>
              </a:buClr>
              <a:buSzPts val="1800"/>
              <a:buChar char="•"/>
              <a:defRPr sz="1900">
                <a:solidFill>
                  <a:schemeClr val="dk2"/>
                </a:solidFill>
              </a:defRPr>
            </a:lvl9pPr>
          </a:lstStyle>
          <a:p>
            <a:endParaRPr/>
          </a:p>
        </p:txBody>
      </p:sp>
      <p:sp>
        <p:nvSpPr>
          <p:cNvPr id="86" name="Google Shape;86;p13"/>
          <p:cNvSpPr txBox="1">
            <a:spLocks noGrp="1"/>
          </p:cNvSpPr>
          <p:nvPr>
            <p:ph type="sldNum" idx="12"/>
          </p:nvPr>
        </p:nvSpPr>
        <p:spPr>
          <a:xfrm>
            <a:off x="11296610" y="6217622"/>
            <a:ext cx="731700" cy="524700"/>
          </a:xfrm>
          <a:prstGeom prst="rect">
            <a:avLst/>
          </a:prstGeom>
          <a:noFill/>
        </p:spPr>
        <p:txBody>
          <a:bodyPr spcFirstLastPara="1" wrap="square" lIns="91425" tIns="45700" rIns="91425" bIns="45700" anchor="ctr" anchorCtr="0">
            <a:noAutofit/>
          </a:bodyPr>
          <a:lstStyle>
            <a:lvl1pPr lvl="0" algn="r">
              <a:lnSpc>
                <a:spcPct val="100000"/>
              </a:lnSpc>
              <a:spcAft>
                <a:spcPts val="0"/>
              </a:spcAft>
              <a:buNone/>
              <a:defRPr sz="1300">
                <a:solidFill>
                  <a:schemeClr val="dk2"/>
                </a:solidFill>
              </a:defRPr>
            </a:lvl1pPr>
            <a:lvl2pPr lvl="1" algn="r">
              <a:lnSpc>
                <a:spcPct val="100000"/>
              </a:lnSpc>
              <a:spcAft>
                <a:spcPts val="0"/>
              </a:spcAft>
              <a:buNone/>
              <a:defRPr sz="1300">
                <a:solidFill>
                  <a:schemeClr val="dk2"/>
                </a:solidFill>
              </a:defRPr>
            </a:lvl2pPr>
            <a:lvl3pPr lvl="2" algn="r">
              <a:lnSpc>
                <a:spcPct val="100000"/>
              </a:lnSpc>
              <a:spcAft>
                <a:spcPts val="0"/>
              </a:spcAft>
              <a:buNone/>
              <a:defRPr sz="1300">
                <a:solidFill>
                  <a:schemeClr val="dk2"/>
                </a:solidFill>
              </a:defRPr>
            </a:lvl3pPr>
            <a:lvl4pPr lvl="3" algn="r">
              <a:lnSpc>
                <a:spcPct val="100000"/>
              </a:lnSpc>
              <a:spcAft>
                <a:spcPts val="0"/>
              </a:spcAft>
              <a:buNone/>
              <a:defRPr sz="1300">
                <a:solidFill>
                  <a:schemeClr val="dk2"/>
                </a:solidFill>
              </a:defRPr>
            </a:lvl4pPr>
            <a:lvl5pPr lvl="4" algn="r">
              <a:lnSpc>
                <a:spcPct val="100000"/>
              </a:lnSpc>
              <a:spcAft>
                <a:spcPts val="0"/>
              </a:spcAft>
              <a:buNone/>
              <a:defRPr sz="1300">
                <a:solidFill>
                  <a:schemeClr val="dk2"/>
                </a:solidFill>
              </a:defRPr>
            </a:lvl5pPr>
            <a:lvl6pPr lvl="5" algn="r">
              <a:lnSpc>
                <a:spcPct val="100000"/>
              </a:lnSpc>
              <a:spcAft>
                <a:spcPts val="0"/>
              </a:spcAft>
              <a:buNone/>
              <a:defRPr sz="1300">
                <a:solidFill>
                  <a:schemeClr val="dk2"/>
                </a:solidFill>
              </a:defRPr>
            </a:lvl6pPr>
            <a:lvl7pPr lvl="6" algn="r">
              <a:lnSpc>
                <a:spcPct val="100000"/>
              </a:lnSpc>
              <a:spcAft>
                <a:spcPts val="0"/>
              </a:spcAft>
              <a:buNone/>
              <a:defRPr sz="1300">
                <a:solidFill>
                  <a:schemeClr val="dk2"/>
                </a:solidFill>
              </a:defRPr>
            </a:lvl7pPr>
            <a:lvl8pPr lvl="7" algn="r">
              <a:lnSpc>
                <a:spcPct val="100000"/>
              </a:lnSpc>
              <a:spcAft>
                <a:spcPts val="0"/>
              </a:spcAft>
              <a:buNone/>
              <a:defRPr sz="1300">
                <a:solidFill>
                  <a:schemeClr val="dk2"/>
                </a:solidFill>
              </a:defRPr>
            </a:lvl8pPr>
            <a:lvl9pPr lvl="8" algn="r">
              <a:lnSpc>
                <a:spcPct val="100000"/>
              </a:lnSpc>
              <a:spcAft>
                <a:spcPts val="0"/>
              </a:spcAft>
              <a:buNone/>
              <a:defRPr sz="1300">
                <a:solidFill>
                  <a:schemeClr val="dk2"/>
                </a:solidFill>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23383526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8"/>
        <p:cNvGrpSpPr/>
        <p:nvPr/>
      </p:nvGrpSpPr>
      <p:grpSpPr>
        <a:xfrm>
          <a:off x="0" y="0"/>
          <a:ext cx="0" cy="0"/>
          <a:chOff x="0" y="0"/>
          <a:chExt cx="0" cy="0"/>
        </a:xfrm>
      </p:grpSpPr>
      <p:sp>
        <p:nvSpPr>
          <p:cNvPr id="19" name="Google Shape;19;p3"/>
          <p:cNvSpPr/>
          <p:nvPr/>
        </p:nvSpPr>
        <p:spPr>
          <a:xfrm>
            <a:off x="709448" y="365124"/>
            <a:ext cx="10644351" cy="5991225"/>
          </a:xfrm>
          <a:prstGeom prst="roundRect">
            <a:avLst>
              <a:gd name="adj" fmla="val 7956"/>
            </a:avLst>
          </a:prstGeom>
          <a:solidFill>
            <a:schemeClr val="lt1"/>
          </a:solidFill>
          <a:ln w="12700" cap="flat" cmpd="sng">
            <a:solidFill>
              <a:srgbClr val="7F7F7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0" name="Google Shape;20;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 name="Google Shape;21;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 name="Google Shape;22;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 name="Google Shape;24;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5"/>
        <p:cNvGrpSpPr/>
        <p:nvPr/>
      </p:nvGrpSpPr>
      <p:grpSpPr>
        <a:xfrm>
          <a:off x="0" y="0"/>
          <a:ext cx="0" cy="0"/>
          <a:chOff x="0" y="0"/>
          <a:chExt cx="0" cy="0"/>
        </a:xfrm>
      </p:grpSpPr>
      <p:sp>
        <p:nvSpPr>
          <p:cNvPr id="26" name="Google Shape;26;p4"/>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 name="Google Shape;27;p4"/>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28" name="Google Shape;28;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1"/>
        <p:cNvGrpSpPr/>
        <p:nvPr/>
      </p:nvGrpSpPr>
      <p:grpSpPr>
        <a:xfrm>
          <a:off x="0" y="0"/>
          <a:ext cx="0" cy="0"/>
          <a:chOff x="0" y="0"/>
          <a:chExt cx="0" cy="0"/>
        </a:xfrm>
      </p:grpSpPr>
      <p:sp>
        <p:nvSpPr>
          <p:cNvPr id="32" name="Google Shape;32;p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 name="Google Shape;33;p5"/>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4" name="Google Shape;34;p5"/>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5" name="Google Shape;35;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 name="Google Shape;37;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8"/>
        <p:cNvGrpSpPr/>
        <p:nvPr/>
      </p:nvGrpSpPr>
      <p:grpSpPr>
        <a:xfrm>
          <a:off x="0" y="0"/>
          <a:ext cx="0" cy="0"/>
          <a:chOff x="0" y="0"/>
          <a:chExt cx="0" cy="0"/>
        </a:xfrm>
      </p:grpSpPr>
      <p:sp>
        <p:nvSpPr>
          <p:cNvPr id="39" name="Google Shape;39;p6"/>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0" name="Google Shape;40;p6"/>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1" name="Google Shape;41;p6"/>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2" name="Google Shape;42;p6"/>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3" name="Google Shape;43;p6"/>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 name="Google Shape;45;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7"/>
        <p:cNvGrpSpPr/>
        <p:nvPr/>
      </p:nvGrpSpPr>
      <p:grpSpPr>
        <a:xfrm>
          <a:off x="0" y="0"/>
          <a:ext cx="0" cy="0"/>
          <a:chOff x="0" y="0"/>
          <a:chExt cx="0" cy="0"/>
        </a:xfrm>
      </p:grpSpPr>
      <p:sp>
        <p:nvSpPr>
          <p:cNvPr id="48" name="Google Shape;48;p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9" name="Google Shape;49;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0" name="Google Shape;50;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2"/>
        <p:cNvGrpSpPr/>
        <p:nvPr/>
      </p:nvGrpSpPr>
      <p:grpSpPr>
        <a:xfrm>
          <a:off x="0" y="0"/>
          <a:ext cx="0" cy="0"/>
          <a:chOff x="0" y="0"/>
          <a:chExt cx="0" cy="0"/>
        </a:xfrm>
      </p:grpSpPr>
      <p:sp>
        <p:nvSpPr>
          <p:cNvPr id="53" name="Google Shape;53;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6"/>
        <p:cNvGrpSpPr/>
        <p:nvPr/>
      </p:nvGrpSpPr>
      <p:grpSpPr>
        <a:xfrm>
          <a:off x="0" y="0"/>
          <a:ext cx="0" cy="0"/>
          <a:chOff x="0" y="0"/>
          <a:chExt cx="0" cy="0"/>
        </a:xfrm>
      </p:grpSpPr>
      <p:sp>
        <p:nvSpPr>
          <p:cNvPr id="57" name="Google Shape;57;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8" name="Google Shape;58;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59" name="Google Shape;59;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0" name="Google Shape;60;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1" name="Google Shape;61;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2" name="Google Shape;62;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3"/>
        <p:cNvGrpSpPr/>
        <p:nvPr/>
      </p:nvGrpSpPr>
      <p:grpSpPr>
        <a:xfrm>
          <a:off x="0" y="0"/>
          <a:ext cx="0" cy="0"/>
          <a:chOff x="0" y="0"/>
          <a:chExt cx="0" cy="0"/>
        </a:xfrm>
      </p:grpSpPr>
      <p:sp>
        <p:nvSpPr>
          <p:cNvPr id="64" name="Google Shape;64;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5" name="Google Shape;65;p10"/>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66" name="Google Shape;66;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7" name="Google Shape;67;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8" name="Google Shape;68;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9" name="Google Shape;69;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4">
            <a:alphaModFix amt="60000"/>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Google Shape;8;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00B85F-D177-0144-AAB7-B6C5092894D1}"/>
              </a:ext>
            </a:extLst>
          </p:cNvPr>
          <p:cNvSpPr>
            <a:spLocks noGrp="1"/>
          </p:cNvSpPr>
          <p:nvPr>
            <p:ph type="ctrTitle"/>
          </p:nvPr>
        </p:nvSpPr>
        <p:spPr>
          <a:noFill/>
        </p:spPr>
        <p:txBody>
          <a:bodyPr anchor="b">
            <a:normAutofit/>
            <a:scene3d>
              <a:camera prst="orthographicFront"/>
              <a:lightRig rig="soft" dir="t">
                <a:rot lat="0" lon="0" rev="15600000"/>
              </a:lightRig>
            </a:scene3d>
            <a:sp3d extrusionH="57150" prstMaterial="softEdge">
              <a:bevelT w="25400" h="38100"/>
            </a:sp3d>
          </a:bodyPr>
          <a:lstStyle/>
          <a:p>
            <a:r>
              <a:rPr lang="en-US" sz="6600" b="1" dirty="0">
                <a:ln w="19050">
                  <a:solidFill>
                    <a:schemeClr val="accent4"/>
                  </a:solidFill>
                </a:ln>
                <a:solidFill>
                  <a:srgbClr val="7030A0"/>
                </a:solidFill>
                <a:effectLst>
                  <a:glow rad="63500">
                    <a:schemeClr val="accent4">
                      <a:satMod val="175000"/>
                      <a:alpha val="40000"/>
                    </a:schemeClr>
                  </a:glow>
                </a:effectLst>
              </a:rPr>
              <a:t>LA Parking Violations</a:t>
            </a:r>
          </a:p>
        </p:txBody>
      </p:sp>
      <p:sp>
        <p:nvSpPr>
          <p:cNvPr id="3" name="Subtitle 2">
            <a:extLst>
              <a:ext uri="{FF2B5EF4-FFF2-40B4-BE49-F238E27FC236}">
                <a16:creationId xmlns:a16="http://schemas.microsoft.com/office/drawing/2014/main" id="{4FD03FA0-0920-3B49-9304-529686CC5C12}"/>
              </a:ext>
            </a:extLst>
          </p:cNvPr>
          <p:cNvSpPr>
            <a:spLocks noGrp="1"/>
          </p:cNvSpPr>
          <p:nvPr>
            <p:ph type="subTitle" idx="1"/>
          </p:nvPr>
        </p:nvSpPr>
        <p:spPr>
          <a:xfrm>
            <a:off x="1524000" y="3602038"/>
            <a:ext cx="9144000" cy="2133599"/>
          </a:xfrm>
          <a:noFill/>
        </p:spPr>
        <p:txBody>
          <a:bodyPr anchor="t">
            <a:normAutofit/>
          </a:bodyPr>
          <a:lstStyle/>
          <a:p>
            <a:r>
              <a:rPr lang="en-US" sz="3200" dirty="0"/>
              <a:t>with Team 8: </a:t>
            </a:r>
            <a:r>
              <a:rPr lang="en-US" sz="3200" dirty="0" err="1"/>
              <a:t>MadSidHelKat</a:t>
            </a:r>
            <a:endParaRPr lang="en-US" sz="3200" dirty="0"/>
          </a:p>
        </p:txBody>
      </p:sp>
      <p:graphicFrame>
        <p:nvGraphicFramePr>
          <p:cNvPr id="4" name="Table 3">
            <a:extLst>
              <a:ext uri="{FF2B5EF4-FFF2-40B4-BE49-F238E27FC236}">
                <a16:creationId xmlns:a16="http://schemas.microsoft.com/office/drawing/2014/main" id="{FEFE0549-FEF6-D245-BA0A-FA34D3EF56AE}"/>
              </a:ext>
            </a:extLst>
          </p:cNvPr>
          <p:cNvGraphicFramePr>
            <a:graphicFrameLocks noGrp="1"/>
          </p:cNvGraphicFramePr>
          <p:nvPr>
            <p:extLst>
              <p:ext uri="{D42A27DB-BD31-4B8C-83A1-F6EECF244321}">
                <p14:modId xmlns:p14="http://schemas.microsoft.com/office/powerpoint/2010/main" val="3930650573"/>
              </p:ext>
            </p:extLst>
          </p:nvPr>
        </p:nvGraphicFramePr>
        <p:xfrm>
          <a:off x="3116316" y="4668837"/>
          <a:ext cx="5959368" cy="914400"/>
        </p:xfrm>
        <a:graphic>
          <a:graphicData uri="http://schemas.openxmlformats.org/drawingml/2006/table">
            <a:tbl>
              <a:tblPr>
                <a:tableStyleId>{5C22544A-7EE6-4342-B048-85BDC9FD1C3A}</a:tableStyleId>
              </a:tblPr>
              <a:tblGrid>
                <a:gridCol w="2459423">
                  <a:extLst>
                    <a:ext uri="{9D8B030D-6E8A-4147-A177-3AD203B41FA5}">
                      <a16:colId xmlns:a16="http://schemas.microsoft.com/office/drawing/2014/main" val="2105185206"/>
                    </a:ext>
                  </a:extLst>
                </a:gridCol>
                <a:gridCol w="3499945">
                  <a:extLst>
                    <a:ext uri="{9D8B030D-6E8A-4147-A177-3AD203B41FA5}">
                      <a16:colId xmlns:a16="http://schemas.microsoft.com/office/drawing/2014/main" val="1399037253"/>
                    </a:ext>
                  </a:extLst>
                </a:gridCol>
              </a:tblGrid>
              <a:tr h="414338">
                <a:tc>
                  <a:txBody>
                    <a:bodyPr/>
                    <a:lstStyle/>
                    <a:p>
                      <a:pPr algn="ctr"/>
                      <a:r>
                        <a:rPr lang="en-US" sz="2400" dirty="0">
                          <a:solidFill>
                            <a:sysClr val="windowText" lastClr="000000"/>
                          </a:solidFill>
                        </a:rPr>
                        <a:t>Sid Desai</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a:r>
                        <a:rPr lang="en-US" sz="2400" dirty="0"/>
                        <a:t>Madeline Glasheen</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05299639"/>
                  </a:ext>
                </a:extLst>
              </a:tr>
              <a:tr h="414338">
                <a:tc>
                  <a:txBody>
                    <a:bodyPr/>
                    <a:lstStyle/>
                    <a:p>
                      <a:pPr algn="ctr"/>
                      <a:r>
                        <a:rPr lang="en-US" sz="2400" dirty="0"/>
                        <a:t>Katie Newman</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a:r>
                        <a:rPr lang="en-US" sz="2400" dirty="0"/>
                        <a:t>Heloisa Walsh</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910111088"/>
                  </a:ext>
                </a:extLst>
              </a:tr>
            </a:tbl>
          </a:graphicData>
        </a:graphic>
      </p:graphicFrame>
    </p:spTree>
    <p:extLst>
      <p:ext uri="{BB962C8B-B14F-4D97-AF65-F5344CB8AC3E}">
        <p14:creationId xmlns:p14="http://schemas.microsoft.com/office/powerpoint/2010/main" val="29304528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2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4400"/>
              <a:buFont typeface="Calibri"/>
              <a:buNone/>
            </a:pPr>
            <a:r>
              <a:rPr lang="en-US" dirty="0"/>
              <a:t>LA Parking Citation Heat Map</a:t>
            </a:r>
            <a:endParaRPr dirty="0"/>
          </a:p>
        </p:txBody>
      </p:sp>
      <p:sp>
        <p:nvSpPr>
          <p:cNvPr id="4" name="Content Placeholder 2">
            <a:extLst>
              <a:ext uri="{FF2B5EF4-FFF2-40B4-BE49-F238E27FC236}">
                <a16:creationId xmlns:a16="http://schemas.microsoft.com/office/drawing/2014/main" id="{CDE608AA-BC80-4FD0-9123-6BD8D4ED40DF}"/>
              </a:ext>
            </a:extLst>
          </p:cNvPr>
          <p:cNvSpPr>
            <a:spLocks noGrp="1"/>
          </p:cNvSpPr>
          <p:nvPr>
            <p:ph type="body" idx="1"/>
          </p:nvPr>
        </p:nvSpPr>
        <p:spPr>
          <a:xfrm>
            <a:off x="965662" y="1387821"/>
            <a:ext cx="10073640" cy="1970520"/>
          </a:xfrm>
        </p:spPr>
        <p:txBody>
          <a:bodyPr/>
          <a:lstStyle/>
          <a:p>
            <a:r>
              <a:rPr lang="en-US" sz="2200" dirty="0"/>
              <a:t>To create the heatmap, a blank map of LA was created in folium first.</a:t>
            </a:r>
          </a:p>
          <a:p>
            <a:r>
              <a:rPr lang="en-US" sz="2200" dirty="0"/>
              <a:t>The Lat/Long values were converted into a matrix that was then used in the </a:t>
            </a:r>
            <a:r>
              <a:rPr lang="en-US" sz="2200" dirty="0" err="1"/>
              <a:t>HeatMap</a:t>
            </a:r>
            <a:r>
              <a:rPr lang="en-US" sz="2200" dirty="0"/>
              <a:t> function in folium.</a:t>
            </a:r>
          </a:p>
          <a:p>
            <a:r>
              <a:rPr lang="en-US" sz="2200" dirty="0"/>
              <a:t>The maximum intensity value for the heatmap was set to 25, meaning that 25 citations in an area yielded the darkest coloring.</a:t>
            </a:r>
          </a:p>
          <a:p>
            <a:r>
              <a:rPr lang="en-US" sz="2200" dirty="0"/>
              <a:t>The folium heatmap has the functionality to zoom in and out, and the intensity levels are averaged at farther zoom levels to allow the maximum intensity to remain relevant at all zoom levels.</a:t>
            </a:r>
          </a:p>
        </p:txBody>
      </p:sp>
      <p:pic>
        <p:nvPicPr>
          <p:cNvPr id="5" name="Content Placeholder 4">
            <a:extLst>
              <a:ext uri="{FF2B5EF4-FFF2-40B4-BE49-F238E27FC236}">
                <a16:creationId xmlns:a16="http://schemas.microsoft.com/office/drawing/2014/main" id="{025AF904-03C4-44ED-81B7-7EDD8AA21C2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9780" y="4547567"/>
            <a:ext cx="10515600" cy="1193705"/>
          </a:xfrm>
          <a:prstGeom prst="rect">
            <a:avLst/>
          </a:prstGeom>
          <a:noFill/>
          <a:ln>
            <a:solidFill>
              <a:srgbClr val="73CAD6"/>
            </a:solidFill>
          </a:ln>
        </p:spPr>
      </p:pic>
      <p:pic>
        <p:nvPicPr>
          <p:cNvPr id="6" name="Content Placeholder 4">
            <a:extLst>
              <a:ext uri="{FF2B5EF4-FFF2-40B4-BE49-F238E27FC236}">
                <a16:creationId xmlns:a16="http://schemas.microsoft.com/office/drawing/2014/main" id="{9CD7BF46-91E3-4AB4-8364-BD26FCB2CBE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58229" y="5231397"/>
            <a:ext cx="4886454" cy="856211"/>
          </a:xfrm>
          <a:prstGeom prst="rect">
            <a:avLst/>
          </a:prstGeom>
          <a:noFill/>
          <a:ln>
            <a:solidFill>
              <a:srgbClr val="73CAD6"/>
            </a:solid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2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4400"/>
              <a:buFont typeface="Calibri"/>
              <a:buNone/>
            </a:pPr>
            <a:r>
              <a:rPr lang="en-US" dirty="0"/>
              <a:t>Conclusion</a:t>
            </a:r>
            <a:endParaRPr dirty="0"/>
          </a:p>
        </p:txBody>
      </p:sp>
      <p:sp>
        <p:nvSpPr>
          <p:cNvPr id="2" name="TextBox 1">
            <a:extLst>
              <a:ext uri="{FF2B5EF4-FFF2-40B4-BE49-F238E27FC236}">
                <a16:creationId xmlns:a16="http://schemas.microsoft.com/office/drawing/2014/main" id="{CDA8B9FB-21C1-4215-906C-D6CBA800CA67}"/>
              </a:ext>
            </a:extLst>
          </p:cNvPr>
          <p:cNvSpPr txBox="1"/>
          <p:nvPr/>
        </p:nvSpPr>
        <p:spPr>
          <a:xfrm>
            <a:off x="1660849" y="4696404"/>
            <a:ext cx="9025813" cy="1200329"/>
          </a:xfrm>
          <a:prstGeom prst="rect">
            <a:avLst/>
          </a:prstGeom>
          <a:solidFill>
            <a:schemeClr val="tx2">
              <a:lumMod val="90000"/>
            </a:schemeClr>
          </a:solidFill>
          <a:ln>
            <a:solidFill>
              <a:srgbClr val="73CAD6"/>
            </a:solidFill>
          </a:ln>
        </p:spPr>
        <p:style>
          <a:lnRef idx="2">
            <a:schemeClr val="dk1"/>
          </a:lnRef>
          <a:fillRef idx="1">
            <a:schemeClr val="lt1"/>
          </a:fillRef>
          <a:effectRef idx="0">
            <a:schemeClr val="dk1"/>
          </a:effectRef>
          <a:fontRef idx="minor">
            <a:schemeClr val="dk1"/>
          </a:fontRef>
        </p:style>
        <p:txBody>
          <a:bodyPr wrap="square" rtlCol="0">
            <a:spAutoFit/>
          </a:bodyPr>
          <a:lstStyle>
            <a:defPPr marR="0" lvl="0" algn="l" rtl="0">
              <a:lnSpc>
                <a:spcPct val="100000"/>
              </a:lnSpc>
              <a:spcBef>
                <a:spcPts val="0"/>
              </a:spcBef>
              <a:spcAft>
                <a:spcPts val="0"/>
              </a:spcAft>
            </a:defPPr>
            <a:lvl1pPr algn="ctr">
              <a:defRPr sz="2400" b="1">
                <a:solidFill>
                  <a:schemeClr val="dk1"/>
                </a:solidFill>
                <a:latin typeface="Calibri" panose="020F0502020204030204" pitchFamily="34" charset="0"/>
                <a:ea typeface="+mn-ea"/>
                <a:cs typeface="Calibri" panose="020F0502020204030204" pitchFamily="34" charset="0"/>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dirty="0"/>
              <a:t>LA residents are frustrated with lack of parking options and thus parking in metro areas less frequently, which are missed revenue opportunities for the city.</a:t>
            </a:r>
          </a:p>
        </p:txBody>
      </p:sp>
      <p:sp>
        <p:nvSpPr>
          <p:cNvPr id="6" name="Google Shape;94;p14">
            <a:extLst>
              <a:ext uri="{FF2B5EF4-FFF2-40B4-BE49-F238E27FC236}">
                <a16:creationId xmlns:a16="http://schemas.microsoft.com/office/drawing/2014/main" id="{79D0EFDA-7542-414F-BBB5-3C543A11BD9F}"/>
              </a:ext>
            </a:extLst>
          </p:cNvPr>
          <p:cNvSpPr txBox="1">
            <a:spLocks/>
          </p:cNvSpPr>
          <p:nvPr/>
        </p:nvSpPr>
        <p:spPr>
          <a:xfrm>
            <a:off x="912664" y="2110796"/>
            <a:ext cx="4989371" cy="2386558"/>
          </a:xfrm>
          <a:prstGeom prst="rect">
            <a:avLst/>
          </a:prstGeom>
          <a:ln w="25400" cap="flat" cmpd="sng" algn="ctr">
            <a:solidFill>
              <a:srgbClr val="73CAD6"/>
            </a:solidFill>
            <a:prstDash val="solid"/>
          </a:ln>
        </p:spPr>
        <p:style>
          <a:lnRef idx="2">
            <a:schemeClr val="dk1"/>
          </a:lnRef>
          <a:fillRef idx="1">
            <a:schemeClr val="lt1"/>
          </a:fillRef>
          <a:effectRef idx="0">
            <a:schemeClr val="dk1"/>
          </a:effectRef>
          <a:fontRef idx="minor">
            <a:schemeClr val="dk1"/>
          </a:fontRef>
        </p:style>
        <p:txBody>
          <a:bodyPr spcFirstLastPara="1" wrap="square" lIns="91425" tIns="45700" rIns="91425" bIns="45700" anchor="ctr" anchorCtr="0">
            <a:noAutofit/>
          </a:bodyPr>
          <a:lstStyle>
            <a:defPPr marR="0" lvl="0" algn="l" rtl="0">
              <a:lnSpc>
                <a:spcPct val="100000"/>
              </a:lnSpc>
              <a:spcBef>
                <a:spcPts val="0"/>
              </a:spcBef>
              <a:spcAft>
                <a:spcPts val="0"/>
              </a:spcAft>
            </a:defPPr>
            <a:lvl1pPr marL="457200" marR="0" lvl="0" indent="-342900" algn="l" rtl="0">
              <a:lnSpc>
                <a:spcPct val="90000"/>
              </a:lnSpc>
              <a:spcBef>
                <a:spcPts val="1000"/>
              </a:spcBef>
              <a:spcAft>
                <a:spcPts val="0"/>
              </a:spcAft>
              <a:buClr>
                <a:schemeClr val="dk1"/>
              </a:buClr>
              <a:buSzPts val="1800"/>
              <a:buFont typeface="Arial"/>
              <a:buChar char="•"/>
              <a:defRPr sz="2800" b="0" i="0" u="none" strike="noStrike" cap="none">
                <a:solidFill>
                  <a:schemeClr val="dk1"/>
                </a:solidFill>
                <a:latin typeface="Calibri"/>
                <a:ea typeface="Calibri"/>
                <a:cs typeface="Calibri"/>
                <a:sym typeface="Calibri"/>
              </a:defRPr>
            </a:lvl1pPr>
            <a:lvl2pPr marL="914400" marR="0" lvl="1" indent="-342900" algn="l" rtl="0">
              <a:lnSpc>
                <a:spcPct val="90000"/>
              </a:lnSpc>
              <a:spcBef>
                <a:spcPts val="500"/>
              </a:spcBef>
              <a:spcAft>
                <a:spcPts val="0"/>
              </a:spcAft>
              <a:buClr>
                <a:schemeClr val="dk1"/>
              </a:buClr>
              <a:buSzPts val="1800"/>
              <a:buFont typeface="Arial"/>
              <a:buChar char="•"/>
              <a:defRPr sz="2400" b="0" i="0" u="none" strike="noStrike" cap="none">
                <a:solidFill>
                  <a:schemeClr val="dk1"/>
                </a:solidFill>
                <a:latin typeface="Calibri"/>
                <a:ea typeface="Calibri"/>
                <a:cs typeface="Calibri"/>
                <a:sym typeface="Calibri"/>
              </a:defRPr>
            </a:lvl2pPr>
            <a:lvl3pPr marL="1371600" marR="0" lvl="2" indent="-342900" algn="l" rtl="0">
              <a:lnSpc>
                <a:spcPct val="90000"/>
              </a:lnSpc>
              <a:spcBef>
                <a:spcPts val="500"/>
              </a:spcBef>
              <a:spcAft>
                <a:spcPts val="0"/>
              </a:spcAft>
              <a:buClr>
                <a:schemeClr val="dk1"/>
              </a:buClr>
              <a:buSzPts val="18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pPr marL="228600" indent="-228600">
              <a:buSzPts val="2400"/>
            </a:pPr>
            <a:r>
              <a:rPr lang="en-US" sz="2400" dirty="0"/>
              <a:t>More likely to get tickets during business hours and weekdays due to influx of commuters</a:t>
            </a:r>
          </a:p>
          <a:p>
            <a:pPr marL="228600" indent="-228600">
              <a:buSzPts val="2400"/>
            </a:pPr>
            <a:r>
              <a:rPr lang="en-US" sz="2400" dirty="0"/>
              <a:t>Most parking violations are due to parking in illegal areas</a:t>
            </a:r>
          </a:p>
        </p:txBody>
      </p:sp>
      <p:sp>
        <p:nvSpPr>
          <p:cNvPr id="7" name="TextBox 6">
            <a:extLst>
              <a:ext uri="{FF2B5EF4-FFF2-40B4-BE49-F238E27FC236}">
                <a16:creationId xmlns:a16="http://schemas.microsoft.com/office/drawing/2014/main" id="{57ADB55F-9CAE-4D92-8603-792C00C720FE}"/>
              </a:ext>
            </a:extLst>
          </p:cNvPr>
          <p:cNvSpPr txBox="1"/>
          <p:nvPr/>
        </p:nvSpPr>
        <p:spPr>
          <a:xfrm>
            <a:off x="912665" y="1647362"/>
            <a:ext cx="4989370" cy="461665"/>
          </a:xfrm>
          <a:prstGeom prst="rect">
            <a:avLst/>
          </a:prstGeom>
          <a:solidFill>
            <a:schemeClr val="tx2">
              <a:lumMod val="90000"/>
            </a:schemeClr>
          </a:solidFill>
          <a:ln>
            <a:solidFill>
              <a:srgbClr val="73CAD6"/>
            </a:solidFill>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2400" b="1" dirty="0">
                <a:latin typeface="Calibri" panose="020F0502020204030204" pitchFamily="34" charset="0"/>
                <a:cs typeface="Calibri" panose="020F0502020204030204" pitchFamily="34" charset="0"/>
              </a:rPr>
              <a:t>The Truths</a:t>
            </a:r>
          </a:p>
        </p:txBody>
      </p:sp>
      <p:sp>
        <p:nvSpPr>
          <p:cNvPr id="10" name="Google Shape;94;p14">
            <a:extLst>
              <a:ext uri="{FF2B5EF4-FFF2-40B4-BE49-F238E27FC236}">
                <a16:creationId xmlns:a16="http://schemas.microsoft.com/office/drawing/2014/main" id="{1C3A56CB-668D-4B45-AB2E-9ECD19893B2E}"/>
              </a:ext>
            </a:extLst>
          </p:cNvPr>
          <p:cNvSpPr txBox="1">
            <a:spLocks/>
          </p:cNvSpPr>
          <p:nvPr/>
        </p:nvSpPr>
        <p:spPr>
          <a:xfrm>
            <a:off x="6096000" y="2110795"/>
            <a:ext cx="4989371" cy="2386559"/>
          </a:xfrm>
          <a:prstGeom prst="rect">
            <a:avLst/>
          </a:prstGeom>
          <a:ln w="25400" cap="flat" cmpd="sng" algn="ctr">
            <a:solidFill>
              <a:srgbClr val="73CAD6"/>
            </a:solidFill>
            <a:prstDash val="solid"/>
          </a:ln>
        </p:spPr>
        <p:style>
          <a:lnRef idx="2">
            <a:schemeClr val="dk1"/>
          </a:lnRef>
          <a:fillRef idx="1">
            <a:schemeClr val="lt1"/>
          </a:fillRef>
          <a:effectRef idx="0">
            <a:schemeClr val="dk1"/>
          </a:effectRef>
          <a:fontRef idx="minor">
            <a:schemeClr val="dk1"/>
          </a:fontRef>
        </p:style>
        <p:txBody>
          <a:bodyPr spcFirstLastPara="1" wrap="square" lIns="91425" tIns="45700" rIns="91425" bIns="45700" anchor="ctr" anchorCtr="0">
            <a:noAutofit/>
          </a:bodyPr>
          <a:lstStyle>
            <a:defPPr marR="0" lvl="0" algn="l" rtl="0">
              <a:lnSpc>
                <a:spcPct val="100000"/>
              </a:lnSpc>
              <a:spcBef>
                <a:spcPts val="0"/>
              </a:spcBef>
              <a:spcAft>
                <a:spcPts val="0"/>
              </a:spcAft>
            </a:defPPr>
            <a:lvl1pPr marL="457200" marR="0" lvl="0" indent="-342900" algn="l" rtl="0">
              <a:lnSpc>
                <a:spcPct val="90000"/>
              </a:lnSpc>
              <a:spcBef>
                <a:spcPts val="1000"/>
              </a:spcBef>
              <a:spcAft>
                <a:spcPts val="0"/>
              </a:spcAft>
              <a:buClr>
                <a:schemeClr val="dk1"/>
              </a:buClr>
              <a:buSzPts val="1800"/>
              <a:buFont typeface="Arial"/>
              <a:buChar char="•"/>
              <a:defRPr sz="2800" b="0" i="0" u="none" strike="noStrike" cap="none">
                <a:solidFill>
                  <a:schemeClr val="dk1"/>
                </a:solidFill>
                <a:latin typeface="Calibri"/>
                <a:ea typeface="Calibri"/>
                <a:cs typeface="Calibri"/>
                <a:sym typeface="Calibri"/>
              </a:defRPr>
            </a:lvl1pPr>
            <a:lvl2pPr marL="914400" marR="0" lvl="1" indent="-342900" algn="l" rtl="0">
              <a:lnSpc>
                <a:spcPct val="90000"/>
              </a:lnSpc>
              <a:spcBef>
                <a:spcPts val="500"/>
              </a:spcBef>
              <a:spcAft>
                <a:spcPts val="0"/>
              </a:spcAft>
              <a:buClr>
                <a:schemeClr val="dk1"/>
              </a:buClr>
              <a:buSzPts val="1800"/>
              <a:buFont typeface="Arial"/>
              <a:buChar char="•"/>
              <a:defRPr sz="2400" b="0" i="0" u="none" strike="noStrike" cap="none">
                <a:solidFill>
                  <a:schemeClr val="dk1"/>
                </a:solidFill>
                <a:latin typeface="Calibri"/>
                <a:ea typeface="Calibri"/>
                <a:cs typeface="Calibri"/>
                <a:sym typeface="Calibri"/>
              </a:defRPr>
            </a:lvl2pPr>
            <a:lvl3pPr marL="1371600" marR="0" lvl="2" indent="-342900" algn="l" rtl="0">
              <a:lnSpc>
                <a:spcPct val="90000"/>
              </a:lnSpc>
              <a:spcBef>
                <a:spcPts val="500"/>
              </a:spcBef>
              <a:spcAft>
                <a:spcPts val="0"/>
              </a:spcAft>
              <a:buClr>
                <a:schemeClr val="dk1"/>
              </a:buClr>
              <a:buSzPts val="18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pPr marL="342900">
              <a:spcBef>
                <a:spcPts val="0"/>
              </a:spcBef>
              <a:buSzPts val="2800"/>
            </a:pPr>
            <a:r>
              <a:rPr lang="en-US" sz="2400" dirty="0"/>
              <a:t>Ride sharing impacting city revenues</a:t>
            </a:r>
          </a:p>
          <a:p>
            <a:pPr marL="342900">
              <a:spcBef>
                <a:spcPts val="0"/>
              </a:spcBef>
              <a:buSzPts val="2800"/>
            </a:pPr>
            <a:r>
              <a:rPr lang="en-US" sz="2400" dirty="0"/>
              <a:t>Lack of standardized codes for violation issue, car body style, colors for parking enforcement is leading to poor data collection </a:t>
            </a:r>
          </a:p>
        </p:txBody>
      </p:sp>
      <p:sp>
        <p:nvSpPr>
          <p:cNvPr id="11" name="TextBox 10">
            <a:extLst>
              <a:ext uri="{FF2B5EF4-FFF2-40B4-BE49-F238E27FC236}">
                <a16:creationId xmlns:a16="http://schemas.microsoft.com/office/drawing/2014/main" id="{A58D30A3-4443-4391-9046-90A8A5C3F06E}"/>
              </a:ext>
            </a:extLst>
          </p:cNvPr>
          <p:cNvSpPr txBox="1"/>
          <p:nvPr/>
        </p:nvSpPr>
        <p:spPr>
          <a:xfrm>
            <a:off x="6096001" y="1647362"/>
            <a:ext cx="4989370" cy="461665"/>
          </a:xfrm>
          <a:prstGeom prst="rect">
            <a:avLst/>
          </a:prstGeom>
          <a:solidFill>
            <a:schemeClr val="tx2">
              <a:lumMod val="90000"/>
            </a:schemeClr>
          </a:solidFill>
          <a:ln>
            <a:solidFill>
              <a:srgbClr val="73CAD6"/>
            </a:solidFill>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2400" b="1" dirty="0">
                <a:latin typeface="Calibri" panose="020F0502020204030204" pitchFamily="34" charset="0"/>
                <a:cs typeface="Calibri" panose="020F0502020204030204" pitchFamily="34" charset="0"/>
              </a:rPr>
              <a:t>We believe…</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2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4400"/>
              <a:buFont typeface="Calibri"/>
              <a:buNone/>
            </a:pPr>
            <a:r>
              <a:rPr lang="en-US" dirty="0"/>
              <a:t>Down the road…</a:t>
            </a:r>
            <a:endParaRPr dirty="0"/>
          </a:p>
        </p:txBody>
      </p:sp>
      <p:sp>
        <p:nvSpPr>
          <p:cNvPr id="148" name="Google Shape;148;p23"/>
          <p:cNvSpPr txBox="1">
            <a:spLocks noGrp="1"/>
          </p:cNvSpPr>
          <p:nvPr>
            <p:ph type="body" idx="1"/>
          </p:nvPr>
        </p:nvSpPr>
        <p:spPr>
          <a:xfrm>
            <a:off x="838200" y="1825625"/>
            <a:ext cx="5056414" cy="4351338"/>
          </a:xfrm>
          <a:prstGeom prst="rect">
            <a:avLst/>
          </a:prstGeom>
          <a:noFill/>
          <a:ln>
            <a:noFill/>
          </a:ln>
        </p:spPr>
        <p:txBody>
          <a:bodyPr spcFirstLastPara="1" wrap="square" lIns="91425" tIns="45700" rIns="91425" bIns="45700" anchor="t" anchorCtr="0">
            <a:noAutofit/>
          </a:bodyPr>
          <a:lstStyle/>
          <a:p>
            <a:pPr marL="228600" lvl="0" indent="-228600" algn="l" rtl="0">
              <a:lnSpc>
                <a:spcPts val="3860"/>
              </a:lnSpc>
              <a:spcBef>
                <a:spcPts val="0"/>
              </a:spcBef>
              <a:spcAft>
                <a:spcPts val="0"/>
              </a:spcAft>
              <a:buClr>
                <a:schemeClr val="dk1"/>
              </a:buClr>
              <a:buSzPts val="2800"/>
              <a:buChar char="•"/>
            </a:pPr>
            <a:r>
              <a:rPr lang="en-US" dirty="0"/>
              <a:t>Overlay with ride sharing data</a:t>
            </a:r>
          </a:p>
          <a:p>
            <a:pPr marL="228600" lvl="0" indent="-228600" algn="l" rtl="0">
              <a:lnSpc>
                <a:spcPts val="3860"/>
              </a:lnSpc>
              <a:spcBef>
                <a:spcPts val="0"/>
              </a:spcBef>
              <a:spcAft>
                <a:spcPts val="0"/>
              </a:spcAft>
              <a:buClr>
                <a:schemeClr val="dk1"/>
              </a:buClr>
              <a:buSzPts val="2800"/>
              <a:buChar char="•"/>
            </a:pPr>
            <a:r>
              <a:rPr lang="en-US" dirty="0"/>
              <a:t>Car registration data</a:t>
            </a:r>
          </a:p>
          <a:p>
            <a:pPr marL="228600" lvl="0" indent="-228600" algn="l" rtl="0">
              <a:lnSpc>
                <a:spcPts val="3860"/>
              </a:lnSpc>
              <a:spcBef>
                <a:spcPts val="0"/>
              </a:spcBef>
              <a:spcAft>
                <a:spcPts val="0"/>
              </a:spcAft>
              <a:buClr>
                <a:schemeClr val="dk1"/>
              </a:buClr>
              <a:buSzPts val="2800"/>
              <a:buChar char="•"/>
            </a:pPr>
            <a:r>
              <a:rPr lang="en-US" dirty="0"/>
              <a:t>Time of day scatter plots</a:t>
            </a:r>
          </a:p>
          <a:p>
            <a:pPr marL="228600" lvl="0" indent="-228600" algn="l" rtl="0">
              <a:lnSpc>
                <a:spcPts val="3860"/>
              </a:lnSpc>
              <a:spcBef>
                <a:spcPts val="0"/>
              </a:spcBef>
              <a:spcAft>
                <a:spcPts val="0"/>
              </a:spcAft>
              <a:buClr>
                <a:schemeClr val="dk1"/>
              </a:buClr>
              <a:buSzPts val="2800"/>
              <a:buChar char="•"/>
            </a:pPr>
            <a:r>
              <a:rPr lang="en-US" dirty="0"/>
              <a:t>Demographic information about groups that are more subject to parking tickets</a:t>
            </a:r>
          </a:p>
          <a:p>
            <a:pPr marL="228600" lvl="0" indent="-228600" algn="l" rtl="0">
              <a:lnSpc>
                <a:spcPct val="90000"/>
              </a:lnSpc>
              <a:spcBef>
                <a:spcPts val="0"/>
              </a:spcBef>
              <a:spcAft>
                <a:spcPts val="0"/>
              </a:spcAft>
              <a:buClr>
                <a:schemeClr val="dk1"/>
              </a:buClr>
              <a:buSzPts val="2800"/>
              <a:buChar char="•"/>
            </a:pPr>
            <a:endParaRPr dirty="0"/>
          </a:p>
        </p:txBody>
      </p:sp>
      <p:pic>
        <p:nvPicPr>
          <p:cNvPr id="2050" name="Picture 2" descr="Image result for la road">
            <a:extLst>
              <a:ext uri="{FF2B5EF4-FFF2-40B4-BE49-F238E27FC236}">
                <a16:creationId xmlns:a16="http://schemas.microsoft.com/office/drawing/2014/main" id="{964F8E99-C90B-4B70-ABB2-F0E85FC5A40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1900237"/>
            <a:ext cx="4572000" cy="3057525"/>
          </a:xfrm>
          <a:prstGeom prst="rect">
            <a:avLst/>
          </a:prstGeom>
          <a:noFill/>
          <a:ln>
            <a:solidFill>
              <a:srgbClr val="73CAD6"/>
            </a:solidFill>
          </a:ln>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mt="65000"/>
          </a:blip>
          <a:stretch>
            <a:fillRect/>
          </a:stretch>
        </a:blipFill>
        <a:effectLst/>
      </p:bgPr>
    </p:bg>
    <p:spTree>
      <p:nvGrpSpPr>
        <p:cNvPr id="1" name="Shape 152"/>
        <p:cNvGrpSpPr/>
        <p:nvPr/>
      </p:nvGrpSpPr>
      <p:grpSpPr>
        <a:xfrm>
          <a:off x="0" y="0"/>
          <a:ext cx="0" cy="0"/>
          <a:chOff x="0" y="0"/>
          <a:chExt cx="0" cy="0"/>
        </a:xfrm>
      </p:grpSpPr>
      <p:sp>
        <p:nvSpPr>
          <p:cNvPr id="153" name="Google Shape;153;p24"/>
          <p:cNvSpPr txBox="1">
            <a:spLocks noGrp="1"/>
          </p:cNvSpPr>
          <p:nvPr>
            <p:ph type="title"/>
          </p:nvPr>
        </p:nvSpPr>
        <p:spPr>
          <a:xfrm>
            <a:off x="775867" y="2002631"/>
            <a:ext cx="10515600" cy="2852737"/>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8000"/>
              <a:buFont typeface="Calibri"/>
              <a:buNone/>
            </a:pPr>
            <a:r>
              <a:rPr lang="en-US" sz="8000" b="1" dirty="0"/>
              <a:t>Thank you!</a:t>
            </a:r>
            <a:endParaRPr dirty="0"/>
          </a:p>
        </p:txBody>
      </p:sp>
      <p:sp>
        <p:nvSpPr>
          <p:cNvPr id="154" name="Google Shape;154;p24"/>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888888"/>
              </a:buClr>
              <a:buSzPts val="2400"/>
              <a:buNone/>
            </a:pP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4400"/>
              <a:buFont typeface="Calibri"/>
              <a:buNone/>
            </a:pPr>
            <a:r>
              <a:rPr lang="en-US" dirty="0"/>
              <a:t>Beginning our drive…</a:t>
            </a:r>
            <a:endParaRPr dirty="0"/>
          </a:p>
        </p:txBody>
      </p:sp>
      <p:sp>
        <p:nvSpPr>
          <p:cNvPr id="94" name="Google Shape;94;p14"/>
          <p:cNvSpPr txBox="1">
            <a:spLocks noGrp="1"/>
          </p:cNvSpPr>
          <p:nvPr>
            <p:ph type="body" idx="1"/>
          </p:nvPr>
        </p:nvSpPr>
        <p:spPr>
          <a:xfrm>
            <a:off x="912665" y="2166778"/>
            <a:ext cx="3200400" cy="3713812"/>
          </a:xfrm>
          <a:prstGeom prst="rect">
            <a:avLst/>
          </a:prstGeom>
          <a:ln>
            <a:solidFill>
              <a:srgbClr val="73CAD6"/>
            </a:solidFill>
          </a:ln>
        </p:spPr>
        <p:style>
          <a:lnRef idx="2">
            <a:schemeClr val="dk1"/>
          </a:lnRef>
          <a:fillRef idx="1">
            <a:schemeClr val="lt1"/>
          </a:fillRef>
          <a:effectRef idx="0">
            <a:schemeClr val="dk1"/>
          </a:effectRef>
          <a:fontRef idx="minor">
            <a:schemeClr val="dk1"/>
          </a:fontRef>
        </p:style>
        <p:txBody>
          <a:bodyPr spcFirstLastPara="1" wrap="square" lIns="91425" tIns="45700" rIns="91425" bIns="45700" anchor="ctr" anchorCtr="0">
            <a:noAutofit/>
          </a:bodyPr>
          <a:lstStyle/>
          <a:p>
            <a:pPr marL="0" indent="0" algn="ctr">
              <a:buSzPts val="2800"/>
              <a:buNone/>
            </a:pPr>
            <a:r>
              <a:rPr lang="en-US" sz="2400" dirty="0"/>
              <a:t>Parking issues impact two major parties – </a:t>
            </a:r>
          </a:p>
          <a:p>
            <a:pPr marL="0" indent="0" algn="ctr">
              <a:buSzPts val="2800"/>
              <a:buNone/>
            </a:pPr>
            <a:r>
              <a:rPr lang="en-US" sz="2400" dirty="0"/>
              <a:t>city government </a:t>
            </a:r>
            <a:r>
              <a:rPr lang="en-US" sz="2400" i="1" dirty="0"/>
              <a:t>and </a:t>
            </a:r>
            <a:r>
              <a:rPr lang="en-US" sz="2400" dirty="0"/>
              <a:t>its residents</a:t>
            </a:r>
            <a:endParaRPr sz="2400" dirty="0"/>
          </a:p>
        </p:txBody>
      </p:sp>
      <p:sp>
        <p:nvSpPr>
          <p:cNvPr id="5" name="Google Shape;94;p14">
            <a:extLst>
              <a:ext uri="{FF2B5EF4-FFF2-40B4-BE49-F238E27FC236}">
                <a16:creationId xmlns:a16="http://schemas.microsoft.com/office/drawing/2014/main" id="{4DACD826-776F-4A11-8C5A-B2567A1BBAB6}"/>
              </a:ext>
            </a:extLst>
          </p:cNvPr>
          <p:cNvSpPr txBox="1">
            <a:spLocks/>
          </p:cNvSpPr>
          <p:nvPr/>
        </p:nvSpPr>
        <p:spPr>
          <a:xfrm>
            <a:off x="4440380" y="2166777"/>
            <a:ext cx="3200400" cy="3713813"/>
          </a:xfrm>
          <a:prstGeom prst="rect">
            <a:avLst/>
          </a:prstGeom>
          <a:noFill/>
          <a:ln>
            <a:solidFill>
              <a:srgbClr val="73CAD6"/>
            </a:solidFill>
          </a:ln>
        </p:spPr>
        <p:style>
          <a:lnRef idx="2">
            <a:schemeClr val="dk1"/>
          </a:lnRef>
          <a:fillRef idx="1">
            <a:schemeClr val="lt1"/>
          </a:fillRef>
          <a:effectRef idx="0">
            <a:schemeClr val="dk1"/>
          </a:effectRef>
          <a:fontRef idx="minor">
            <a:schemeClr val="dk1"/>
          </a:fontRef>
        </p:style>
        <p:txBody>
          <a:bodyPr spcFirstLastPara="1" wrap="square" lIns="91425" tIns="45700" rIns="91425" bIns="45700" anchor="ctr" anchorCtr="0">
            <a:noAutofit/>
          </a:bodyPr>
          <a:lstStyle>
            <a:defPPr marR="0" lvl="0" algn="l" rtl="0">
              <a:lnSpc>
                <a:spcPct val="100000"/>
              </a:lnSpc>
              <a:spcBef>
                <a:spcPts val="0"/>
              </a:spcBef>
              <a:spcAft>
                <a:spcPts val="0"/>
              </a:spcAft>
            </a:defPPr>
            <a:lvl1pPr marL="0" indent="0" algn="ctr">
              <a:lnSpc>
                <a:spcPct val="90000"/>
              </a:lnSpc>
              <a:spcBef>
                <a:spcPts val="1000"/>
              </a:spcBef>
              <a:buClr>
                <a:schemeClr val="dk1"/>
              </a:buClr>
              <a:buSzPts val="2800"/>
              <a:buNone/>
              <a:defRPr sz="2800">
                <a:solidFill>
                  <a:schemeClr val="dk1"/>
                </a:solidFill>
                <a:latin typeface="Calibri"/>
                <a:ea typeface="Calibri"/>
                <a:cs typeface="Calibri"/>
                <a:sym typeface="Calibri"/>
              </a:defRPr>
            </a:lvl1pPr>
            <a:lvl2pPr marL="914400" indent="-342900">
              <a:lnSpc>
                <a:spcPct val="90000"/>
              </a:lnSpc>
              <a:spcBef>
                <a:spcPts val="500"/>
              </a:spcBef>
              <a:buClr>
                <a:schemeClr val="dk1"/>
              </a:buClr>
              <a:buSzPts val="1800"/>
              <a:buChar char="•"/>
              <a:defRPr sz="2400">
                <a:solidFill>
                  <a:schemeClr val="dk1"/>
                </a:solidFill>
                <a:latin typeface="Calibri"/>
                <a:ea typeface="Calibri"/>
                <a:cs typeface="Calibri"/>
                <a:sym typeface="Calibri"/>
              </a:defRPr>
            </a:lvl2pPr>
            <a:lvl3pPr marL="1371600" indent="-342900">
              <a:lnSpc>
                <a:spcPct val="90000"/>
              </a:lnSpc>
              <a:spcBef>
                <a:spcPts val="500"/>
              </a:spcBef>
              <a:buClr>
                <a:schemeClr val="dk1"/>
              </a:buClr>
              <a:buSzPts val="1800"/>
              <a:buChar char="•"/>
              <a:defRPr sz="2000">
                <a:solidFill>
                  <a:schemeClr val="dk1"/>
                </a:solidFill>
                <a:latin typeface="Calibri"/>
                <a:ea typeface="Calibri"/>
                <a:cs typeface="Calibri"/>
                <a:sym typeface="Calibri"/>
              </a:defRPr>
            </a:lvl3pPr>
            <a:lvl4pPr marL="1828800" indent="-342900">
              <a:lnSpc>
                <a:spcPct val="90000"/>
              </a:lnSpc>
              <a:spcBef>
                <a:spcPts val="500"/>
              </a:spcBef>
              <a:buClr>
                <a:schemeClr val="dk1"/>
              </a:buClr>
              <a:buSzPts val="1800"/>
              <a:buChar char="•"/>
              <a:defRPr sz="1800">
                <a:solidFill>
                  <a:schemeClr val="dk1"/>
                </a:solidFill>
                <a:latin typeface="Calibri"/>
                <a:ea typeface="Calibri"/>
                <a:cs typeface="Calibri"/>
                <a:sym typeface="Calibri"/>
              </a:defRPr>
            </a:lvl4pPr>
            <a:lvl5pPr marL="2286000" indent="-342900">
              <a:lnSpc>
                <a:spcPct val="90000"/>
              </a:lnSpc>
              <a:spcBef>
                <a:spcPts val="500"/>
              </a:spcBef>
              <a:buClr>
                <a:schemeClr val="dk1"/>
              </a:buClr>
              <a:buSzPts val="1800"/>
              <a:buChar char="•"/>
              <a:defRPr sz="1800">
                <a:solidFill>
                  <a:schemeClr val="dk1"/>
                </a:solidFill>
                <a:latin typeface="Calibri"/>
                <a:ea typeface="Calibri"/>
                <a:cs typeface="Calibri"/>
                <a:sym typeface="Calibri"/>
              </a:defRPr>
            </a:lvl5pPr>
            <a:lvl6pPr marL="2743200" indent="-342900">
              <a:lnSpc>
                <a:spcPct val="90000"/>
              </a:lnSpc>
              <a:spcBef>
                <a:spcPts val="500"/>
              </a:spcBef>
              <a:buClr>
                <a:schemeClr val="dk1"/>
              </a:buClr>
              <a:buSzPts val="1800"/>
              <a:buChar char="•"/>
              <a:defRPr sz="1800">
                <a:solidFill>
                  <a:schemeClr val="dk1"/>
                </a:solidFill>
                <a:latin typeface="Calibri"/>
                <a:ea typeface="Calibri"/>
                <a:cs typeface="Calibri"/>
                <a:sym typeface="Calibri"/>
              </a:defRPr>
            </a:lvl6pPr>
            <a:lvl7pPr marL="3200400" indent="-342900">
              <a:lnSpc>
                <a:spcPct val="90000"/>
              </a:lnSpc>
              <a:spcBef>
                <a:spcPts val="500"/>
              </a:spcBef>
              <a:buClr>
                <a:schemeClr val="dk1"/>
              </a:buClr>
              <a:buSzPts val="1800"/>
              <a:buChar char="•"/>
              <a:defRPr sz="1800">
                <a:solidFill>
                  <a:schemeClr val="dk1"/>
                </a:solidFill>
                <a:latin typeface="Calibri"/>
                <a:ea typeface="Calibri"/>
                <a:cs typeface="Calibri"/>
                <a:sym typeface="Calibri"/>
              </a:defRPr>
            </a:lvl7pPr>
            <a:lvl8pPr marL="3657600" indent="-342900">
              <a:lnSpc>
                <a:spcPct val="90000"/>
              </a:lnSpc>
              <a:spcBef>
                <a:spcPts val="500"/>
              </a:spcBef>
              <a:buClr>
                <a:schemeClr val="dk1"/>
              </a:buClr>
              <a:buSzPts val="1800"/>
              <a:buChar char="•"/>
              <a:defRPr sz="1800">
                <a:solidFill>
                  <a:schemeClr val="dk1"/>
                </a:solidFill>
                <a:latin typeface="Calibri"/>
                <a:ea typeface="Calibri"/>
                <a:cs typeface="Calibri"/>
                <a:sym typeface="Calibri"/>
              </a:defRPr>
            </a:lvl8pPr>
            <a:lvl9pPr marL="4114800" indent="-342900">
              <a:lnSpc>
                <a:spcPct val="90000"/>
              </a:lnSpc>
              <a:spcBef>
                <a:spcPts val="500"/>
              </a:spcBef>
              <a:buClr>
                <a:schemeClr val="dk1"/>
              </a:buClr>
              <a:buSzPts val="1800"/>
              <a:buChar char="•"/>
              <a:defRPr sz="1800">
                <a:solidFill>
                  <a:schemeClr val="dk1"/>
                </a:solidFill>
                <a:latin typeface="Calibri"/>
                <a:ea typeface="Calibri"/>
                <a:cs typeface="Calibri"/>
                <a:sym typeface="Calibri"/>
              </a:defRPr>
            </a:lvl9pPr>
          </a:lstStyle>
          <a:p>
            <a:pPr marL="457200" indent="-457200" algn="l">
              <a:buFont typeface="Arial" panose="020B0604020202020204" pitchFamily="34" charset="0"/>
              <a:buChar char="•"/>
            </a:pPr>
            <a:r>
              <a:rPr lang="en-US" sz="2400" dirty="0"/>
              <a:t>Could there be correlations between types of cars and citations?</a:t>
            </a:r>
          </a:p>
          <a:p>
            <a:pPr marL="457200" indent="-457200" algn="l">
              <a:buFont typeface="Arial" panose="020B0604020202020204" pitchFamily="34" charset="0"/>
              <a:buChar char="•"/>
            </a:pPr>
            <a:r>
              <a:rPr lang="en-US" sz="2400" dirty="0"/>
              <a:t>Is there a time you are more likely to receive a ticket? </a:t>
            </a:r>
          </a:p>
          <a:p>
            <a:pPr marL="457200" indent="-457200" algn="l">
              <a:buFont typeface="Arial" panose="020B0604020202020204" pitchFamily="34" charset="0"/>
              <a:buChar char="•"/>
            </a:pPr>
            <a:r>
              <a:rPr lang="en-US" sz="2400" dirty="0"/>
              <a:t>What areas are the most notorious for doling out tickets?</a:t>
            </a:r>
          </a:p>
        </p:txBody>
      </p:sp>
      <p:sp>
        <p:nvSpPr>
          <p:cNvPr id="6" name="Google Shape;94;p14">
            <a:extLst>
              <a:ext uri="{FF2B5EF4-FFF2-40B4-BE49-F238E27FC236}">
                <a16:creationId xmlns:a16="http://schemas.microsoft.com/office/drawing/2014/main" id="{0ACFE4E5-F250-45B0-9298-13F94A543CC0}"/>
              </a:ext>
            </a:extLst>
          </p:cNvPr>
          <p:cNvSpPr txBox="1">
            <a:spLocks/>
          </p:cNvSpPr>
          <p:nvPr/>
        </p:nvSpPr>
        <p:spPr>
          <a:xfrm>
            <a:off x="7968095" y="2166777"/>
            <a:ext cx="3200400" cy="3713813"/>
          </a:xfrm>
          <a:prstGeom prst="rect">
            <a:avLst/>
          </a:prstGeom>
          <a:noFill/>
          <a:ln>
            <a:solidFill>
              <a:srgbClr val="73CAD6"/>
            </a:solidFill>
          </a:ln>
        </p:spPr>
        <p:style>
          <a:lnRef idx="2">
            <a:schemeClr val="dk1"/>
          </a:lnRef>
          <a:fillRef idx="1">
            <a:schemeClr val="lt1"/>
          </a:fillRef>
          <a:effectRef idx="0">
            <a:schemeClr val="dk1"/>
          </a:effectRef>
          <a:fontRef idx="minor">
            <a:schemeClr val="dk1"/>
          </a:fontRef>
        </p:style>
        <p:txBody>
          <a:bodyPr spcFirstLastPara="1" wrap="square" lIns="91425" tIns="45700" rIns="91425" bIns="45700" anchor="ctr" anchorCtr="0">
            <a:noAutofit/>
          </a:bodyPr>
          <a:lstStyle>
            <a:defPPr marR="0" lvl="0" algn="l" rtl="0">
              <a:lnSpc>
                <a:spcPct val="100000"/>
              </a:lnSpc>
              <a:spcBef>
                <a:spcPts val="0"/>
              </a:spcBef>
              <a:spcAft>
                <a:spcPts val="0"/>
              </a:spcAft>
            </a:defPPr>
            <a:lvl1pPr marL="0" indent="0" algn="ctr">
              <a:lnSpc>
                <a:spcPct val="90000"/>
              </a:lnSpc>
              <a:spcBef>
                <a:spcPts val="1000"/>
              </a:spcBef>
              <a:buClr>
                <a:schemeClr val="dk1"/>
              </a:buClr>
              <a:buSzPts val="2800"/>
              <a:buNone/>
              <a:defRPr sz="2800">
                <a:solidFill>
                  <a:schemeClr val="dk1"/>
                </a:solidFill>
                <a:latin typeface="Calibri"/>
                <a:ea typeface="Calibri"/>
                <a:cs typeface="Calibri"/>
                <a:sym typeface="Calibri"/>
              </a:defRPr>
            </a:lvl1pPr>
            <a:lvl2pPr marL="914400" indent="-342900">
              <a:lnSpc>
                <a:spcPct val="90000"/>
              </a:lnSpc>
              <a:spcBef>
                <a:spcPts val="500"/>
              </a:spcBef>
              <a:buClr>
                <a:schemeClr val="dk1"/>
              </a:buClr>
              <a:buSzPts val="1800"/>
              <a:buChar char="•"/>
              <a:defRPr sz="2400">
                <a:solidFill>
                  <a:schemeClr val="dk1"/>
                </a:solidFill>
                <a:latin typeface="Calibri"/>
                <a:ea typeface="Calibri"/>
                <a:cs typeface="Calibri"/>
                <a:sym typeface="Calibri"/>
              </a:defRPr>
            </a:lvl2pPr>
            <a:lvl3pPr marL="1371600" indent="-342900">
              <a:lnSpc>
                <a:spcPct val="90000"/>
              </a:lnSpc>
              <a:spcBef>
                <a:spcPts val="500"/>
              </a:spcBef>
              <a:buClr>
                <a:schemeClr val="dk1"/>
              </a:buClr>
              <a:buSzPts val="1800"/>
              <a:buChar char="•"/>
              <a:defRPr sz="2000">
                <a:solidFill>
                  <a:schemeClr val="dk1"/>
                </a:solidFill>
                <a:latin typeface="Calibri"/>
                <a:ea typeface="Calibri"/>
                <a:cs typeface="Calibri"/>
                <a:sym typeface="Calibri"/>
              </a:defRPr>
            </a:lvl3pPr>
            <a:lvl4pPr marL="1828800" indent="-342900">
              <a:lnSpc>
                <a:spcPct val="90000"/>
              </a:lnSpc>
              <a:spcBef>
                <a:spcPts val="500"/>
              </a:spcBef>
              <a:buClr>
                <a:schemeClr val="dk1"/>
              </a:buClr>
              <a:buSzPts val="1800"/>
              <a:buChar char="•"/>
              <a:defRPr sz="1800">
                <a:solidFill>
                  <a:schemeClr val="dk1"/>
                </a:solidFill>
                <a:latin typeface="Calibri"/>
                <a:ea typeface="Calibri"/>
                <a:cs typeface="Calibri"/>
                <a:sym typeface="Calibri"/>
              </a:defRPr>
            </a:lvl4pPr>
            <a:lvl5pPr marL="2286000" indent="-342900">
              <a:lnSpc>
                <a:spcPct val="90000"/>
              </a:lnSpc>
              <a:spcBef>
                <a:spcPts val="500"/>
              </a:spcBef>
              <a:buClr>
                <a:schemeClr val="dk1"/>
              </a:buClr>
              <a:buSzPts val="1800"/>
              <a:buChar char="•"/>
              <a:defRPr sz="1800">
                <a:solidFill>
                  <a:schemeClr val="dk1"/>
                </a:solidFill>
                <a:latin typeface="Calibri"/>
                <a:ea typeface="Calibri"/>
                <a:cs typeface="Calibri"/>
                <a:sym typeface="Calibri"/>
              </a:defRPr>
            </a:lvl5pPr>
            <a:lvl6pPr marL="2743200" indent="-342900">
              <a:lnSpc>
                <a:spcPct val="90000"/>
              </a:lnSpc>
              <a:spcBef>
                <a:spcPts val="500"/>
              </a:spcBef>
              <a:buClr>
                <a:schemeClr val="dk1"/>
              </a:buClr>
              <a:buSzPts val="1800"/>
              <a:buChar char="•"/>
              <a:defRPr sz="1800">
                <a:solidFill>
                  <a:schemeClr val="dk1"/>
                </a:solidFill>
                <a:latin typeface="Calibri"/>
                <a:ea typeface="Calibri"/>
                <a:cs typeface="Calibri"/>
                <a:sym typeface="Calibri"/>
              </a:defRPr>
            </a:lvl6pPr>
            <a:lvl7pPr marL="3200400" indent="-342900">
              <a:lnSpc>
                <a:spcPct val="90000"/>
              </a:lnSpc>
              <a:spcBef>
                <a:spcPts val="500"/>
              </a:spcBef>
              <a:buClr>
                <a:schemeClr val="dk1"/>
              </a:buClr>
              <a:buSzPts val="1800"/>
              <a:buChar char="•"/>
              <a:defRPr sz="1800">
                <a:solidFill>
                  <a:schemeClr val="dk1"/>
                </a:solidFill>
                <a:latin typeface="Calibri"/>
                <a:ea typeface="Calibri"/>
                <a:cs typeface="Calibri"/>
                <a:sym typeface="Calibri"/>
              </a:defRPr>
            </a:lvl7pPr>
            <a:lvl8pPr marL="3657600" indent="-342900">
              <a:lnSpc>
                <a:spcPct val="90000"/>
              </a:lnSpc>
              <a:spcBef>
                <a:spcPts val="500"/>
              </a:spcBef>
              <a:buClr>
                <a:schemeClr val="dk1"/>
              </a:buClr>
              <a:buSzPts val="1800"/>
              <a:buChar char="•"/>
              <a:defRPr sz="1800">
                <a:solidFill>
                  <a:schemeClr val="dk1"/>
                </a:solidFill>
                <a:latin typeface="Calibri"/>
                <a:ea typeface="Calibri"/>
                <a:cs typeface="Calibri"/>
                <a:sym typeface="Calibri"/>
              </a:defRPr>
            </a:lvl8pPr>
            <a:lvl9pPr marL="4114800" indent="-342900">
              <a:lnSpc>
                <a:spcPct val="90000"/>
              </a:lnSpc>
              <a:spcBef>
                <a:spcPts val="500"/>
              </a:spcBef>
              <a:buClr>
                <a:schemeClr val="dk1"/>
              </a:buClr>
              <a:buSzPts val="1800"/>
              <a:buChar char="•"/>
              <a:defRPr sz="1800">
                <a:solidFill>
                  <a:schemeClr val="dk1"/>
                </a:solidFill>
                <a:latin typeface="Calibri"/>
                <a:ea typeface="Calibri"/>
                <a:cs typeface="Calibri"/>
                <a:sym typeface="Calibri"/>
              </a:defRPr>
            </a:lvl9pPr>
          </a:lstStyle>
          <a:p>
            <a:pPr marL="457200" indent="-457200" algn="l">
              <a:buFont typeface="Arial" panose="020B0604020202020204" pitchFamily="34" charset="0"/>
              <a:buChar char="•"/>
            </a:pPr>
            <a:r>
              <a:rPr lang="en-US" sz="2400" dirty="0"/>
              <a:t>9.19 M records</a:t>
            </a:r>
          </a:p>
          <a:p>
            <a:pPr marL="457200" indent="-457200" algn="l">
              <a:buFont typeface="Arial" panose="020B0604020202020204" pitchFamily="34" charset="0"/>
              <a:buChar char="•"/>
            </a:pPr>
            <a:r>
              <a:rPr lang="en-US" sz="2400" dirty="0"/>
              <a:t>As early as October 2014</a:t>
            </a:r>
          </a:p>
          <a:p>
            <a:pPr marL="457200" indent="-457200" algn="l">
              <a:buFont typeface="Arial" panose="020B0604020202020204" pitchFamily="34" charset="0"/>
              <a:buChar char="•"/>
            </a:pPr>
            <a:r>
              <a:rPr lang="en-US" sz="2400" dirty="0"/>
              <a:t>Updated daily</a:t>
            </a:r>
          </a:p>
          <a:p>
            <a:pPr marL="457200" indent="-457200" algn="l">
              <a:buFont typeface="Arial" panose="020B0604020202020204" pitchFamily="34" charset="0"/>
              <a:buChar char="•"/>
            </a:pPr>
            <a:r>
              <a:rPr lang="en-US" sz="2400" dirty="0"/>
              <a:t>Violation code, dates, location coordinates</a:t>
            </a:r>
          </a:p>
        </p:txBody>
      </p:sp>
      <p:sp>
        <p:nvSpPr>
          <p:cNvPr id="4" name="TextBox 3">
            <a:extLst>
              <a:ext uri="{FF2B5EF4-FFF2-40B4-BE49-F238E27FC236}">
                <a16:creationId xmlns:a16="http://schemas.microsoft.com/office/drawing/2014/main" id="{3E3CB31A-DE2B-4B42-8745-0FE4DE33622B}"/>
              </a:ext>
            </a:extLst>
          </p:cNvPr>
          <p:cNvSpPr txBox="1"/>
          <p:nvPr/>
        </p:nvSpPr>
        <p:spPr>
          <a:xfrm>
            <a:off x="912665" y="1703344"/>
            <a:ext cx="3200400" cy="461665"/>
          </a:xfrm>
          <a:prstGeom prst="rect">
            <a:avLst/>
          </a:prstGeom>
          <a:solidFill>
            <a:schemeClr val="tx2">
              <a:lumMod val="90000"/>
            </a:schemeClr>
          </a:solidFill>
          <a:ln>
            <a:solidFill>
              <a:srgbClr val="73CAD6"/>
            </a:solidFill>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2400" b="1" dirty="0">
                <a:latin typeface="Calibri" panose="020F0502020204030204" pitchFamily="34" charset="0"/>
                <a:cs typeface="Calibri" panose="020F0502020204030204" pitchFamily="34" charset="0"/>
              </a:rPr>
              <a:t>Why parking citations?</a:t>
            </a:r>
          </a:p>
        </p:txBody>
      </p:sp>
      <p:sp>
        <p:nvSpPr>
          <p:cNvPr id="9" name="TextBox 8">
            <a:extLst>
              <a:ext uri="{FF2B5EF4-FFF2-40B4-BE49-F238E27FC236}">
                <a16:creationId xmlns:a16="http://schemas.microsoft.com/office/drawing/2014/main" id="{0181D7C2-127C-4396-9CC5-3379C8A551CB}"/>
              </a:ext>
            </a:extLst>
          </p:cNvPr>
          <p:cNvSpPr txBox="1"/>
          <p:nvPr/>
        </p:nvSpPr>
        <p:spPr>
          <a:xfrm>
            <a:off x="4440379" y="1703344"/>
            <a:ext cx="3200401" cy="461665"/>
          </a:xfrm>
          <a:prstGeom prst="rect">
            <a:avLst/>
          </a:prstGeom>
          <a:solidFill>
            <a:schemeClr val="tx2">
              <a:lumMod val="90000"/>
            </a:schemeClr>
          </a:solidFill>
          <a:ln>
            <a:solidFill>
              <a:srgbClr val="73CAD6"/>
            </a:solidFill>
          </a:ln>
        </p:spPr>
        <p:style>
          <a:lnRef idx="2">
            <a:schemeClr val="dk1"/>
          </a:lnRef>
          <a:fillRef idx="1">
            <a:schemeClr val="lt1"/>
          </a:fillRef>
          <a:effectRef idx="0">
            <a:schemeClr val="dk1"/>
          </a:effectRef>
          <a:fontRef idx="minor">
            <a:schemeClr val="dk1"/>
          </a:fontRef>
        </p:style>
        <p:txBody>
          <a:bodyPr wrap="square" rtlCol="0">
            <a:spAutoFit/>
          </a:bodyPr>
          <a:lstStyle>
            <a:defPPr marR="0" lvl="0" algn="l" rtl="0">
              <a:lnSpc>
                <a:spcPct val="100000"/>
              </a:lnSpc>
              <a:spcBef>
                <a:spcPts val="0"/>
              </a:spcBef>
              <a:spcAft>
                <a:spcPts val="0"/>
              </a:spcAft>
            </a:defPPr>
            <a:lvl1pPr algn="ctr">
              <a:defRPr sz="2400" b="1">
                <a:solidFill>
                  <a:schemeClr val="dk1"/>
                </a:solidFill>
                <a:latin typeface="Calibri" panose="020F0502020204030204" pitchFamily="34" charset="0"/>
                <a:ea typeface="+mn-ea"/>
                <a:cs typeface="Calibri" panose="020F0502020204030204" pitchFamily="34" charset="0"/>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dirty="0"/>
              <a:t>What are we asking?</a:t>
            </a:r>
          </a:p>
        </p:txBody>
      </p:sp>
      <p:sp>
        <p:nvSpPr>
          <p:cNvPr id="10" name="TextBox 9">
            <a:extLst>
              <a:ext uri="{FF2B5EF4-FFF2-40B4-BE49-F238E27FC236}">
                <a16:creationId xmlns:a16="http://schemas.microsoft.com/office/drawing/2014/main" id="{ACD66ED1-841B-45EF-A47E-3D1BEA7F10BD}"/>
              </a:ext>
            </a:extLst>
          </p:cNvPr>
          <p:cNvSpPr txBox="1"/>
          <p:nvPr/>
        </p:nvSpPr>
        <p:spPr>
          <a:xfrm>
            <a:off x="7968095" y="1702854"/>
            <a:ext cx="3200400" cy="461665"/>
          </a:xfrm>
          <a:prstGeom prst="rect">
            <a:avLst/>
          </a:prstGeom>
          <a:solidFill>
            <a:schemeClr val="tx2">
              <a:lumMod val="90000"/>
            </a:schemeClr>
          </a:solidFill>
          <a:ln>
            <a:solidFill>
              <a:srgbClr val="73CAD6"/>
            </a:solidFill>
          </a:ln>
        </p:spPr>
        <p:style>
          <a:lnRef idx="2">
            <a:schemeClr val="dk1"/>
          </a:lnRef>
          <a:fillRef idx="1">
            <a:schemeClr val="lt1"/>
          </a:fillRef>
          <a:effectRef idx="0">
            <a:schemeClr val="dk1"/>
          </a:effectRef>
          <a:fontRef idx="minor">
            <a:schemeClr val="dk1"/>
          </a:fontRef>
        </p:style>
        <p:txBody>
          <a:bodyPr wrap="square" rtlCol="0">
            <a:spAutoFit/>
          </a:bodyPr>
          <a:lstStyle>
            <a:defPPr marR="0" lvl="0" algn="l" rtl="0">
              <a:lnSpc>
                <a:spcPct val="100000"/>
              </a:lnSpc>
              <a:spcBef>
                <a:spcPts val="0"/>
              </a:spcBef>
              <a:spcAft>
                <a:spcPts val="0"/>
              </a:spcAft>
              <a:defRPr/>
            </a:defPPr>
            <a:lvl1pPr algn="ctr">
              <a:defRPr sz="2400" b="1">
                <a:solidFill>
                  <a:schemeClr val="dk1"/>
                </a:solidFill>
                <a:latin typeface="Calibri" panose="020F0502020204030204" pitchFamily="34" charset="0"/>
                <a:ea typeface="+mn-ea"/>
                <a:cs typeface="Calibri" panose="020F0502020204030204" pitchFamily="34" charset="0"/>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dirty="0"/>
              <a:t>Thanks, Kaggle!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95957952-56F4-494F-B1DE-DB14AB9CA26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89712" y="4657478"/>
            <a:ext cx="9812575" cy="1539707"/>
          </a:xfrm>
          <a:prstGeom prst="rect">
            <a:avLst/>
          </a:prstGeom>
          <a:noFill/>
          <a:ln>
            <a:solidFill>
              <a:srgbClr val="73CAD6"/>
            </a:solidFill>
          </a:ln>
        </p:spPr>
      </p:pic>
      <p:sp>
        <p:nvSpPr>
          <p:cNvPr id="2" name="Title 1">
            <a:extLst>
              <a:ext uri="{FF2B5EF4-FFF2-40B4-BE49-F238E27FC236}">
                <a16:creationId xmlns:a16="http://schemas.microsoft.com/office/drawing/2014/main" id="{612B7302-789C-447F-BD5D-643337F46A20}"/>
              </a:ext>
            </a:extLst>
          </p:cNvPr>
          <p:cNvSpPr>
            <a:spLocks noGrp="1"/>
          </p:cNvSpPr>
          <p:nvPr>
            <p:ph type="title"/>
          </p:nvPr>
        </p:nvSpPr>
        <p:spPr/>
        <p:txBody>
          <a:bodyPr/>
          <a:lstStyle/>
          <a:p>
            <a:r>
              <a:rPr lang="en-US" dirty="0"/>
              <a:t>The Data Roadwork</a:t>
            </a:r>
          </a:p>
        </p:txBody>
      </p:sp>
      <p:sp>
        <p:nvSpPr>
          <p:cNvPr id="3" name="Content Placeholder 2">
            <a:extLst>
              <a:ext uri="{FF2B5EF4-FFF2-40B4-BE49-F238E27FC236}">
                <a16:creationId xmlns:a16="http://schemas.microsoft.com/office/drawing/2014/main" id="{7CEBDCC9-0DFD-439F-9BB3-9FD52231B872}"/>
              </a:ext>
            </a:extLst>
          </p:cNvPr>
          <p:cNvSpPr>
            <a:spLocks noGrp="1"/>
          </p:cNvSpPr>
          <p:nvPr>
            <p:ph idx="1"/>
          </p:nvPr>
        </p:nvSpPr>
        <p:spPr>
          <a:xfrm>
            <a:off x="838200" y="1430668"/>
            <a:ext cx="7669462" cy="4351338"/>
          </a:xfrm>
        </p:spPr>
        <p:txBody>
          <a:bodyPr/>
          <a:lstStyle/>
          <a:p>
            <a:r>
              <a:rPr lang="en-US" sz="2400" dirty="0"/>
              <a:t>Sample of 500K (out of 9.2M) rows from the CSV </a:t>
            </a:r>
          </a:p>
          <a:p>
            <a:r>
              <a:rPr lang="en-US" sz="2400" dirty="0"/>
              <a:t>Nonessential columns were dropped and then all rows with missing data were dropped as well</a:t>
            </a:r>
          </a:p>
          <a:p>
            <a:r>
              <a:rPr lang="en-US" sz="2400" dirty="0"/>
              <a:t>Any rows that included a Latitude or Longitude value of 99999 were dropped</a:t>
            </a:r>
          </a:p>
          <a:p>
            <a:r>
              <a:rPr lang="en-US" sz="2400" dirty="0"/>
              <a:t>Validated left were checked to ensure that there was a robust enough dataset left after all of the removals - on average, the remaining dataset retained ~450K records</a:t>
            </a:r>
          </a:p>
          <a:p>
            <a:endParaRPr lang="en-US" sz="2400" dirty="0"/>
          </a:p>
        </p:txBody>
      </p:sp>
      <p:pic>
        <p:nvPicPr>
          <p:cNvPr id="1026" name="Picture 2" descr="Image result for construction ahead">
            <a:extLst>
              <a:ext uri="{FF2B5EF4-FFF2-40B4-BE49-F238E27FC236}">
                <a16:creationId xmlns:a16="http://schemas.microsoft.com/office/drawing/2014/main" id="{47900FCF-53A5-4E0B-825F-0B0E7F6901F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607415" y="1871725"/>
            <a:ext cx="2494625" cy="21827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375665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6F97E8-823B-FB4B-BBD9-7B1711028955}"/>
              </a:ext>
            </a:extLst>
          </p:cNvPr>
          <p:cNvSpPr>
            <a:spLocks noGrp="1"/>
          </p:cNvSpPr>
          <p:nvPr>
            <p:ph type="title"/>
          </p:nvPr>
        </p:nvSpPr>
        <p:spPr>
          <a:noFill/>
        </p:spPr>
        <p:txBody>
          <a:bodyPr/>
          <a:lstStyle/>
          <a:p>
            <a:r>
              <a:rPr lang="en-US" dirty="0"/>
              <a:t>Libraries</a:t>
            </a:r>
          </a:p>
        </p:txBody>
      </p:sp>
      <p:sp>
        <p:nvSpPr>
          <p:cNvPr id="3" name="Content Placeholder 2">
            <a:extLst>
              <a:ext uri="{FF2B5EF4-FFF2-40B4-BE49-F238E27FC236}">
                <a16:creationId xmlns:a16="http://schemas.microsoft.com/office/drawing/2014/main" id="{21A59419-BD11-E440-A766-3A93E8B874FC}"/>
              </a:ext>
            </a:extLst>
          </p:cNvPr>
          <p:cNvSpPr>
            <a:spLocks noGrp="1"/>
          </p:cNvSpPr>
          <p:nvPr>
            <p:ph idx="1"/>
          </p:nvPr>
        </p:nvSpPr>
        <p:spPr>
          <a:noFill/>
        </p:spPr>
        <p:txBody>
          <a:bodyPr>
            <a:normAutofit/>
          </a:bodyPr>
          <a:lstStyle/>
          <a:p>
            <a:pPr marL="571500" lvl="1" indent="0">
              <a:buNone/>
            </a:pPr>
            <a:endParaRPr lang="en-US" dirty="0"/>
          </a:p>
          <a:p>
            <a:pPr lvl="1"/>
            <a:endParaRPr lang="en-US" dirty="0"/>
          </a:p>
          <a:p>
            <a:pPr lvl="1"/>
            <a:endParaRPr lang="en-US" dirty="0"/>
          </a:p>
          <a:p>
            <a:pPr lvl="1"/>
            <a:endParaRPr lang="en-US" dirty="0"/>
          </a:p>
          <a:p>
            <a:pPr lvl="1"/>
            <a:endParaRPr lang="en-US" dirty="0"/>
          </a:p>
          <a:p>
            <a:pPr lvl="1"/>
            <a:endParaRPr lang="en-US" dirty="0"/>
          </a:p>
          <a:p>
            <a:pPr lvl="1"/>
            <a:endParaRPr lang="en-US" dirty="0"/>
          </a:p>
          <a:p>
            <a:pPr marL="914400" lvl="2" indent="0">
              <a:buNone/>
            </a:pPr>
            <a:endParaRPr lang="en-US" dirty="0"/>
          </a:p>
          <a:p>
            <a:pPr lvl="1"/>
            <a:endParaRPr lang="en-US" dirty="0"/>
          </a:p>
          <a:p>
            <a:pPr lvl="1"/>
            <a:endParaRPr lang="en-US" dirty="0"/>
          </a:p>
        </p:txBody>
      </p:sp>
      <p:pic>
        <p:nvPicPr>
          <p:cNvPr id="6" name="Picture 5">
            <a:extLst>
              <a:ext uri="{FF2B5EF4-FFF2-40B4-BE49-F238E27FC236}">
                <a16:creationId xmlns:a16="http://schemas.microsoft.com/office/drawing/2014/main" id="{004E46E3-3668-994C-9C73-73595572C02E}"/>
              </a:ext>
            </a:extLst>
          </p:cNvPr>
          <p:cNvPicPr>
            <a:picLocks noChangeAspect="1"/>
          </p:cNvPicPr>
          <p:nvPr/>
        </p:nvPicPr>
        <p:blipFill rotWithShape="1">
          <a:blip r:embed="rId3"/>
          <a:srcRect l="2326" t="7775" r="1404" b="5032"/>
          <a:stretch/>
        </p:blipFill>
        <p:spPr>
          <a:xfrm>
            <a:off x="2335876" y="1983971"/>
            <a:ext cx="7520247" cy="2987040"/>
          </a:xfrm>
          <a:prstGeom prst="rect">
            <a:avLst/>
          </a:prstGeom>
          <a:ln>
            <a:solidFill>
              <a:srgbClr val="73CAD6"/>
            </a:solidFill>
          </a:ln>
        </p:spPr>
      </p:pic>
    </p:spTree>
    <p:extLst>
      <p:ext uri="{BB962C8B-B14F-4D97-AF65-F5344CB8AC3E}">
        <p14:creationId xmlns:p14="http://schemas.microsoft.com/office/powerpoint/2010/main" val="34874943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E0E548-634B-4326-A78C-13DC7D28F122}"/>
              </a:ext>
            </a:extLst>
          </p:cNvPr>
          <p:cNvSpPr>
            <a:spLocks noGrp="1"/>
          </p:cNvSpPr>
          <p:nvPr>
            <p:ph type="title"/>
          </p:nvPr>
        </p:nvSpPr>
        <p:spPr>
          <a:xfrm>
            <a:off x="831850" y="3347258"/>
            <a:ext cx="10515600" cy="1215217"/>
          </a:xfrm>
          <a:prstGeom prst="roundRect">
            <a:avLst/>
          </a:prstGeom>
          <a:solidFill>
            <a:schemeClr val="bg1"/>
          </a:solidFill>
          <a:ln>
            <a:solidFill>
              <a:srgbClr val="73CAD6"/>
            </a:solidFill>
          </a:ln>
        </p:spPr>
        <p:txBody>
          <a:bodyPr/>
          <a:lstStyle/>
          <a:p>
            <a:pPr algn="ctr"/>
            <a:r>
              <a:rPr lang="en-US" dirty="0"/>
              <a:t>Our Results</a:t>
            </a:r>
          </a:p>
        </p:txBody>
      </p:sp>
      <p:sp>
        <p:nvSpPr>
          <p:cNvPr id="3" name="Text Placeholder 2">
            <a:extLst>
              <a:ext uri="{FF2B5EF4-FFF2-40B4-BE49-F238E27FC236}">
                <a16:creationId xmlns:a16="http://schemas.microsoft.com/office/drawing/2014/main" id="{DCC4E90E-9E3E-4AFC-9278-820FE2D52625}"/>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5837089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1CFA16A3-7E6B-3E43-845B-F5A615B7236F}"/>
              </a:ext>
            </a:extLst>
          </p:cNvPr>
          <p:cNvSpPr>
            <a:spLocks noGrp="1"/>
          </p:cNvSpPr>
          <p:nvPr>
            <p:ph type="title"/>
          </p:nvPr>
        </p:nvSpPr>
        <p:spPr>
          <a:xfrm>
            <a:off x="838200" y="365125"/>
            <a:ext cx="10515600" cy="1325563"/>
          </a:xfrm>
        </p:spPr>
        <p:txBody>
          <a:bodyPr/>
          <a:lstStyle/>
          <a:p>
            <a:r>
              <a:rPr lang="en-US" dirty="0"/>
              <a:t>LA Violation Trends over the years</a:t>
            </a:r>
          </a:p>
        </p:txBody>
      </p:sp>
      <p:sp>
        <p:nvSpPr>
          <p:cNvPr id="4" name="Content Placeholder 2">
            <a:extLst>
              <a:ext uri="{FF2B5EF4-FFF2-40B4-BE49-F238E27FC236}">
                <a16:creationId xmlns:a16="http://schemas.microsoft.com/office/drawing/2014/main" id="{F67C0F05-9CC7-BB41-B5A7-55A43DA7310D}"/>
              </a:ext>
            </a:extLst>
          </p:cNvPr>
          <p:cNvSpPr>
            <a:spLocks noGrp="1"/>
          </p:cNvSpPr>
          <p:nvPr>
            <p:ph idx="1"/>
          </p:nvPr>
        </p:nvSpPr>
        <p:spPr>
          <a:xfrm>
            <a:off x="838200" y="1825625"/>
            <a:ext cx="4511351" cy="4351338"/>
          </a:xfrm>
        </p:spPr>
        <p:txBody>
          <a:bodyPr/>
          <a:lstStyle/>
          <a:p>
            <a:pPr>
              <a:lnSpc>
                <a:spcPts val="3360"/>
              </a:lnSpc>
            </a:pPr>
            <a:r>
              <a:rPr lang="en-US" sz="2400" dirty="0"/>
              <a:t>Peak ticketing in March</a:t>
            </a:r>
          </a:p>
          <a:p>
            <a:pPr>
              <a:lnSpc>
                <a:spcPts val="3360"/>
              </a:lnSpc>
            </a:pPr>
            <a:r>
              <a:rPr lang="en-US" sz="2400" dirty="0"/>
              <a:t>Increased in May and August</a:t>
            </a:r>
          </a:p>
          <a:p>
            <a:pPr>
              <a:lnSpc>
                <a:spcPts val="3360"/>
              </a:lnSpc>
              <a:buClr>
                <a:schemeClr val="tx1"/>
              </a:buClr>
            </a:pPr>
            <a:r>
              <a:rPr lang="en-US" sz="2400" dirty="0"/>
              <a:t>Marked revenue decline starting June 2018</a:t>
            </a:r>
          </a:p>
          <a:p>
            <a:pPr>
              <a:lnSpc>
                <a:spcPts val="3360"/>
              </a:lnSpc>
              <a:buClr>
                <a:schemeClr val="tx1"/>
              </a:buClr>
            </a:pPr>
            <a:r>
              <a:rPr lang="en-US" sz="2400" dirty="0"/>
              <a:t>2019 continues revenue decline</a:t>
            </a:r>
          </a:p>
        </p:txBody>
      </p:sp>
      <p:pic>
        <p:nvPicPr>
          <p:cNvPr id="6" name="Picture 5">
            <a:extLst>
              <a:ext uri="{FF2B5EF4-FFF2-40B4-BE49-F238E27FC236}">
                <a16:creationId xmlns:a16="http://schemas.microsoft.com/office/drawing/2014/main" id="{AE2775C9-1C65-F74A-A8C4-B767EDA6174B}"/>
              </a:ext>
            </a:extLst>
          </p:cNvPr>
          <p:cNvPicPr>
            <a:picLocks noChangeAspect="1"/>
          </p:cNvPicPr>
          <p:nvPr/>
        </p:nvPicPr>
        <p:blipFill>
          <a:blip r:embed="rId3"/>
          <a:stretch>
            <a:fillRect/>
          </a:stretch>
        </p:blipFill>
        <p:spPr>
          <a:xfrm>
            <a:off x="4968399" y="1690688"/>
            <a:ext cx="6385401" cy="4119033"/>
          </a:xfrm>
          <a:prstGeom prst="rect">
            <a:avLst/>
          </a:prstGeom>
        </p:spPr>
      </p:pic>
    </p:spTree>
    <p:extLst>
      <p:ext uri="{BB962C8B-B14F-4D97-AF65-F5344CB8AC3E}">
        <p14:creationId xmlns:p14="http://schemas.microsoft.com/office/powerpoint/2010/main" val="20581209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1">
            <a:extLst>
              <a:ext uri="{FF2B5EF4-FFF2-40B4-BE49-F238E27FC236}">
                <a16:creationId xmlns:a16="http://schemas.microsoft.com/office/drawing/2014/main" id="{0E343D69-7C78-4578-9F0A-24F2944F23C2}"/>
              </a:ext>
            </a:extLst>
          </p:cNvPr>
          <p:cNvPicPr>
            <a:picLocks noGrp="1" noChangeAspect="1"/>
          </p:cNvPicPr>
          <p:nvPr>
            <p:ph idx="4294967295"/>
          </p:nvPr>
        </p:nvPicPr>
        <p:blipFill>
          <a:blip r:embed="rId3"/>
          <a:stretch>
            <a:fillRect/>
          </a:stretch>
        </p:blipFill>
        <p:spPr>
          <a:xfrm>
            <a:off x="330361" y="1445208"/>
            <a:ext cx="6176733" cy="2989943"/>
          </a:xfrm>
          <a:prstGeom prst="rect">
            <a:avLst/>
          </a:prstGeom>
          <a:ln>
            <a:solidFill>
              <a:srgbClr val="73CAD6"/>
            </a:solidFill>
          </a:ln>
        </p:spPr>
      </p:pic>
      <p:pic>
        <p:nvPicPr>
          <p:cNvPr id="7" name="Picture 6">
            <a:extLst>
              <a:ext uri="{FF2B5EF4-FFF2-40B4-BE49-F238E27FC236}">
                <a16:creationId xmlns:a16="http://schemas.microsoft.com/office/drawing/2014/main" id="{ADE55D93-705D-4EA2-9514-7AC04E266E09}"/>
              </a:ext>
            </a:extLst>
          </p:cNvPr>
          <p:cNvPicPr>
            <a:picLocks noChangeAspect="1"/>
          </p:cNvPicPr>
          <p:nvPr/>
        </p:nvPicPr>
        <p:blipFill>
          <a:blip r:embed="rId4"/>
          <a:stretch>
            <a:fillRect/>
          </a:stretch>
        </p:blipFill>
        <p:spPr>
          <a:xfrm>
            <a:off x="6507094" y="4043046"/>
            <a:ext cx="5267310" cy="2549281"/>
          </a:xfrm>
          <a:prstGeom prst="rect">
            <a:avLst/>
          </a:prstGeom>
          <a:ln>
            <a:solidFill>
              <a:srgbClr val="73CAD6"/>
            </a:solidFill>
          </a:ln>
        </p:spPr>
      </p:pic>
      <p:sp>
        <p:nvSpPr>
          <p:cNvPr id="11" name="Title 1">
            <a:extLst>
              <a:ext uri="{FF2B5EF4-FFF2-40B4-BE49-F238E27FC236}">
                <a16:creationId xmlns:a16="http://schemas.microsoft.com/office/drawing/2014/main" id="{249ED84D-2455-4091-B452-08D05499BBA2}"/>
              </a:ext>
            </a:extLst>
          </p:cNvPr>
          <p:cNvSpPr txBox="1">
            <a:spLocks/>
          </p:cNvSpPr>
          <p:nvPr/>
        </p:nvSpPr>
        <p:spPr>
          <a:xfrm>
            <a:off x="7108243" y="503852"/>
            <a:ext cx="4505259" cy="2549281"/>
          </a:xfrm>
          <a:prstGeom prst="roundRect">
            <a:avLst/>
          </a:prstGeom>
          <a:solidFill>
            <a:schemeClr val="bg1"/>
          </a:solidFill>
          <a:ln>
            <a:solidFill>
              <a:srgbClr val="73CAD6"/>
            </a:solidFill>
          </a:ln>
        </p:spPr>
        <p:txBody>
          <a:bodyPr spcFirstLastPara="1" wrap="square" lIns="91425" tIns="45700" rIns="91425" bIns="45700" anchor="ctr" anchorCtr="0"/>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18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lgn="ctr"/>
            <a:r>
              <a:rPr lang="en-US" dirty="0"/>
              <a:t>When are you most likely to get a ticket?</a:t>
            </a:r>
          </a:p>
        </p:txBody>
      </p:sp>
    </p:spTree>
    <p:extLst>
      <p:ext uri="{BB962C8B-B14F-4D97-AF65-F5344CB8AC3E}">
        <p14:creationId xmlns:p14="http://schemas.microsoft.com/office/powerpoint/2010/main" val="32959658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1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4400"/>
              <a:buFont typeface="Calibri"/>
              <a:buNone/>
            </a:pPr>
            <a:r>
              <a:rPr lang="en-US" dirty="0"/>
              <a:t>LA Violation Types by frequency</a:t>
            </a:r>
            <a:endParaRPr dirty="0"/>
          </a:p>
        </p:txBody>
      </p:sp>
      <p:pic>
        <p:nvPicPr>
          <p:cNvPr id="113" name="Google Shape;113;p17"/>
          <p:cNvPicPr preferRelativeResize="0"/>
          <p:nvPr/>
        </p:nvPicPr>
        <p:blipFill>
          <a:blip r:embed="rId3">
            <a:alphaModFix/>
          </a:blip>
          <a:stretch>
            <a:fillRect/>
          </a:stretch>
        </p:blipFill>
        <p:spPr>
          <a:xfrm>
            <a:off x="4636287" y="1392278"/>
            <a:ext cx="6553038" cy="4351500"/>
          </a:xfrm>
          <a:prstGeom prst="rect">
            <a:avLst/>
          </a:prstGeom>
          <a:noFill/>
          <a:ln>
            <a:noFill/>
          </a:ln>
        </p:spPr>
      </p:pic>
      <p:sp>
        <p:nvSpPr>
          <p:cNvPr id="112" name="Google Shape;112;p17"/>
          <p:cNvSpPr txBox="1">
            <a:spLocks noGrp="1"/>
          </p:cNvSpPr>
          <p:nvPr>
            <p:ph type="body" idx="1"/>
          </p:nvPr>
        </p:nvSpPr>
        <p:spPr>
          <a:xfrm>
            <a:off x="1002675" y="1781291"/>
            <a:ext cx="3863700" cy="4351500"/>
          </a:xfrm>
          <a:prstGeom prst="rect">
            <a:avLst/>
          </a:prstGeom>
          <a:noFill/>
          <a:ln>
            <a:noFill/>
          </a:ln>
        </p:spPr>
        <p:txBody>
          <a:bodyPr spcFirstLastPara="1" wrap="square" lIns="91425" tIns="45700" rIns="91425" bIns="45700" anchor="t" anchorCtr="0">
            <a:noAutofit/>
          </a:bodyPr>
          <a:lstStyle/>
          <a:p>
            <a:pPr indent="-457200">
              <a:spcBef>
                <a:spcPts val="0"/>
              </a:spcBef>
            </a:pPr>
            <a:r>
              <a:rPr lang="en-US" dirty="0"/>
              <a:t>Violation description standardization</a:t>
            </a:r>
            <a:endParaRPr dirty="0"/>
          </a:p>
          <a:p>
            <a:pPr marL="800100" lvl="1">
              <a:spcBef>
                <a:spcPts val="0"/>
              </a:spcBef>
            </a:pPr>
            <a:r>
              <a:rPr lang="en-US" dirty="0"/>
              <a:t>Use industry knowledge to group citation titles</a:t>
            </a:r>
          </a:p>
          <a:p>
            <a:pPr marL="342900">
              <a:spcBef>
                <a:spcPts val="0"/>
              </a:spcBef>
            </a:pPr>
            <a:r>
              <a:rPr lang="en-US" dirty="0"/>
              <a:t>~90% of parking violations are in the top 10 most-common violations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pic>
        <p:nvPicPr>
          <p:cNvPr id="122" name="Google Shape;122;p19"/>
          <p:cNvPicPr preferRelativeResize="0"/>
          <p:nvPr/>
        </p:nvPicPr>
        <p:blipFill rotWithShape="1">
          <a:blip r:embed="rId3">
            <a:alphaModFix/>
          </a:blip>
          <a:srcRect t="-9990" b="-7545"/>
          <a:stretch/>
        </p:blipFill>
        <p:spPr>
          <a:xfrm>
            <a:off x="718056" y="843774"/>
            <a:ext cx="3907589" cy="3930427"/>
          </a:xfrm>
          <a:prstGeom prst="rect">
            <a:avLst/>
          </a:prstGeom>
          <a:noFill/>
          <a:ln>
            <a:noFill/>
          </a:ln>
        </p:spPr>
      </p:pic>
      <p:pic>
        <p:nvPicPr>
          <p:cNvPr id="123" name="Google Shape;123;p19"/>
          <p:cNvPicPr preferRelativeResize="0"/>
          <p:nvPr/>
        </p:nvPicPr>
        <p:blipFill rotWithShape="1">
          <a:blip r:embed="rId4">
            <a:alphaModFix/>
          </a:blip>
          <a:srcRect l="-1135" r="-1145"/>
          <a:stretch/>
        </p:blipFill>
        <p:spPr>
          <a:xfrm>
            <a:off x="4512612" y="1162264"/>
            <a:ext cx="3378051" cy="3466948"/>
          </a:xfrm>
          <a:prstGeom prst="rect">
            <a:avLst/>
          </a:prstGeom>
          <a:noFill/>
          <a:ln>
            <a:noFill/>
          </a:ln>
        </p:spPr>
      </p:pic>
      <p:pic>
        <p:nvPicPr>
          <p:cNvPr id="124" name="Google Shape;124;p19"/>
          <p:cNvPicPr preferRelativeResize="0"/>
          <p:nvPr/>
        </p:nvPicPr>
        <p:blipFill rotWithShape="1">
          <a:blip r:embed="rId5">
            <a:alphaModFix/>
          </a:blip>
          <a:srcRect l="-2785" t="2462" b="2471"/>
          <a:stretch/>
        </p:blipFill>
        <p:spPr>
          <a:xfrm>
            <a:off x="7737163" y="1250741"/>
            <a:ext cx="3378051" cy="2875987"/>
          </a:xfrm>
          <a:prstGeom prst="rect">
            <a:avLst/>
          </a:prstGeom>
          <a:noFill/>
          <a:ln>
            <a:noFill/>
          </a:ln>
        </p:spPr>
      </p:pic>
      <p:sp>
        <p:nvSpPr>
          <p:cNvPr id="125" name="Google Shape;125;p19"/>
          <p:cNvSpPr txBox="1">
            <a:spLocks noGrp="1"/>
          </p:cNvSpPr>
          <p:nvPr>
            <p:ph type="title"/>
          </p:nvPr>
        </p:nvSpPr>
        <p:spPr>
          <a:xfrm>
            <a:off x="838200" y="314668"/>
            <a:ext cx="10515600" cy="895679"/>
          </a:xfrm>
          <a:prstGeom prst="rect">
            <a:avLst/>
          </a:prstGeom>
        </p:spPr>
        <p:txBody>
          <a:bodyPr spcFirstLastPara="1" wrap="square" lIns="91425" tIns="45700" rIns="91425" bIns="45700" anchor="b" anchorCtr="0">
            <a:noAutofit/>
          </a:bodyPr>
          <a:lstStyle/>
          <a:p>
            <a:pPr marL="0" lvl="0" indent="0" rtl="0">
              <a:spcBef>
                <a:spcPts val="0"/>
              </a:spcBef>
              <a:spcAft>
                <a:spcPts val="0"/>
              </a:spcAft>
              <a:buNone/>
            </a:pPr>
            <a:r>
              <a:rPr lang="en-US" dirty="0"/>
              <a:t>Do certain car types receive more citations?</a:t>
            </a:r>
            <a:endParaRPr dirty="0"/>
          </a:p>
        </p:txBody>
      </p:sp>
      <p:sp>
        <p:nvSpPr>
          <p:cNvPr id="126" name="Google Shape;126;p19"/>
          <p:cNvSpPr txBox="1">
            <a:spLocks noGrp="1"/>
          </p:cNvSpPr>
          <p:nvPr>
            <p:ph type="body" idx="1"/>
          </p:nvPr>
        </p:nvSpPr>
        <p:spPr>
          <a:xfrm>
            <a:off x="1218797" y="4629212"/>
            <a:ext cx="3370733" cy="1635104"/>
          </a:xfrm>
          <a:prstGeom prst="rect">
            <a:avLst/>
          </a:prstGeom>
          <a:ln>
            <a:solidFill>
              <a:srgbClr val="73CAD6"/>
            </a:solidFill>
          </a:ln>
        </p:spPr>
        <p:txBody>
          <a:bodyPr spcFirstLastPara="1" wrap="square" lIns="91425" tIns="45700" rIns="91425" bIns="45700" anchor="ctr" anchorCtr="0">
            <a:noAutofit/>
          </a:bodyPr>
          <a:lstStyle/>
          <a:p>
            <a:pPr marL="95250" lvl="0" indent="0" algn="ctr" rtl="0">
              <a:spcBef>
                <a:spcPts val="1000"/>
              </a:spcBef>
              <a:spcAft>
                <a:spcPts val="0"/>
              </a:spcAft>
              <a:buSzPts val="2100"/>
              <a:buNone/>
            </a:pPr>
            <a:r>
              <a:rPr lang="en-US" sz="2200" b="1" dirty="0"/>
              <a:t>By Car Makes</a:t>
            </a:r>
          </a:p>
          <a:p>
            <a:pPr marL="95250" lvl="0" indent="0" algn="ctr" rtl="0">
              <a:spcBef>
                <a:spcPts val="1000"/>
              </a:spcBef>
              <a:spcAft>
                <a:spcPts val="0"/>
              </a:spcAft>
              <a:buSzPts val="2100"/>
              <a:buNone/>
            </a:pPr>
            <a:endParaRPr lang="en-US" sz="2200" b="1" dirty="0"/>
          </a:p>
          <a:p>
            <a:pPr marL="95250" lvl="0" indent="0" algn="l" rtl="0">
              <a:spcBef>
                <a:spcPts val="1000"/>
              </a:spcBef>
              <a:spcAft>
                <a:spcPts val="0"/>
              </a:spcAft>
              <a:buSzPts val="2100"/>
              <a:buNone/>
            </a:pPr>
            <a:r>
              <a:rPr lang="en-US" sz="2200" dirty="0"/>
              <a:t>Japanese cars top the list.</a:t>
            </a:r>
          </a:p>
          <a:p>
            <a:pPr marL="95250" lvl="0" indent="0" algn="l" rtl="0">
              <a:spcBef>
                <a:spcPts val="1000"/>
              </a:spcBef>
              <a:spcAft>
                <a:spcPts val="0"/>
              </a:spcAft>
              <a:buSzPts val="2100"/>
              <a:buNone/>
            </a:pPr>
            <a:endParaRPr sz="2200" dirty="0"/>
          </a:p>
        </p:txBody>
      </p:sp>
      <p:sp>
        <p:nvSpPr>
          <p:cNvPr id="7" name="Google Shape;126;p19">
            <a:extLst>
              <a:ext uri="{FF2B5EF4-FFF2-40B4-BE49-F238E27FC236}">
                <a16:creationId xmlns:a16="http://schemas.microsoft.com/office/drawing/2014/main" id="{50A64FEB-50D8-4DC9-8BB3-85E6B521C185}"/>
              </a:ext>
            </a:extLst>
          </p:cNvPr>
          <p:cNvSpPr txBox="1">
            <a:spLocks/>
          </p:cNvSpPr>
          <p:nvPr/>
        </p:nvSpPr>
        <p:spPr>
          <a:xfrm>
            <a:off x="4829600" y="4629212"/>
            <a:ext cx="3265020" cy="1635105"/>
          </a:xfrm>
          <a:prstGeom prst="rect">
            <a:avLst/>
          </a:prstGeom>
          <a:noFill/>
          <a:ln>
            <a:solidFill>
              <a:srgbClr val="73CAD6"/>
            </a:solid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L="457200" marR="0" lvl="0" indent="-342900" algn="l" rtl="0">
              <a:lnSpc>
                <a:spcPct val="90000"/>
              </a:lnSpc>
              <a:spcBef>
                <a:spcPts val="1000"/>
              </a:spcBef>
              <a:spcAft>
                <a:spcPts val="0"/>
              </a:spcAft>
              <a:buClr>
                <a:schemeClr val="dk1"/>
              </a:buClr>
              <a:buSzPts val="1800"/>
              <a:buFont typeface="Arial"/>
              <a:buChar char="•"/>
              <a:defRPr sz="2800" b="0" i="0" u="none" strike="noStrike" cap="none">
                <a:solidFill>
                  <a:schemeClr val="dk1"/>
                </a:solidFill>
                <a:latin typeface="Calibri"/>
                <a:ea typeface="Calibri"/>
                <a:cs typeface="Calibri"/>
                <a:sym typeface="Calibri"/>
              </a:defRPr>
            </a:lvl1pPr>
            <a:lvl2pPr marL="914400" marR="0" lvl="1" indent="-342900" algn="l" rtl="0">
              <a:lnSpc>
                <a:spcPct val="90000"/>
              </a:lnSpc>
              <a:spcBef>
                <a:spcPts val="500"/>
              </a:spcBef>
              <a:spcAft>
                <a:spcPts val="0"/>
              </a:spcAft>
              <a:buClr>
                <a:schemeClr val="dk1"/>
              </a:buClr>
              <a:buSzPts val="1800"/>
              <a:buFont typeface="Arial"/>
              <a:buChar char="•"/>
              <a:defRPr sz="2400" b="0" i="0" u="none" strike="noStrike" cap="none">
                <a:solidFill>
                  <a:schemeClr val="dk1"/>
                </a:solidFill>
                <a:latin typeface="Calibri"/>
                <a:ea typeface="Calibri"/>
                <a:cs typeface="Calibri"/>
                <a:sym typeface="Calibri"/>
              </a:defRPr>
            </a:lvl2pPr>
            <a:lvl3pPr marL="1371600" marR="0" lvl="2" indent="-342900" algn="l" rtl="0">
              <a:lnSpc>
                <a:spcPct val="90000"/>
              </a:lnSpc>
              <a:spcBef>
                <a:spcPts val="500"/>
              </a:spcBef>
              <a:spcAft>
                <a:spcPts val="0"/>
              </a:spcAft>
              <a:buClr>
                <a:schemeClr val="dk1"/>
              </a:buClr>
              <a:buSzPts val="18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pPr marL="95250" indent="0" algn="ctr">
              <a:spcBef>
                <a:spcPts val="0"/>
              </a:spcBef>
              <a:buSzPts val="2100"/>
              <a:buNone/>
            </a:pPr>
            <a:r>
              <a:rPr lang="en-US" sz="2200" b="1" dirty="0"/>
              <a:t>By Car Body Style</a:t>
            </a:r>
            <a:endParaRPr lang="en-US" sz="1800" dirty="0"/>
          </a:p>
          <a:p>
            <a:pPr marL="95250" indent="0" algn="ctr">
              <a:spcBef>
                <a:spcPts val="0"/>
              </a:spcBef>
              <a:buSzPts val="2100"/>
              <a:buNone/>
            </a:pPr>
            <a:r>
              <a:rPr lang="en-US" sz="2200" dirty="0"/>
              <a:t>Most cited vehicles appear to be passenger cars - no key legend to distinguish</a:t>
            </a:r>
            <a:r>
              <a:rPr lang="en-US" sz="1800" dirty="0"/>
              <a:t>.</a:t>
            </a:r>
          </a:p>
        </p:txBody>
      </p:sp>
      <p:sp>
        <p:nvSpPr>
          <p:cNvPr id="8" name="Google Shape;126;p19">
            <a:extLst>
              <a:ext uri="{FF2B5EF4-FFF2-40B4-BE49-F238E27FC236}">
                <a16:creationId xmlns:a16="http://schemas.microsoft.com/office/drawing/2014/main" id="{C891178F-B124-4517-8992-B88B6FDDD954}"/>
              </a:ext>
            </a:extLst>
          </p:cNvPr>
          <p:cNvSpPr txBox="1">
            <a:spLocks/>
          </p:cNvSpPr>
          <p:nvPr/>
        </p:nvSpPr>
        <p:spPr>
          <a:xfrm>
            <a:off x="8334690" y="4649840"/>
            <a:ext cx="2780524" cy="1594711"/>
          </a:xfrm>
          <a:prstGeom prst="rect">
            <a:avLst/>
          </a:prstGeom>
          <a:noFill/>
          <a:ln>
            <a:solidFill>
              <a:srgbClr val="73CAD6"/>
            </a:solid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L="457200" marR="0" lvl="0" indent="-342900" algn="l" rtl="0">
              <a:lnSpc>
                <a:spcPct val="90000"/>
              </a:lnSpc>
              <a:spcBef>
                <a:spcPts val="1000"/>
              </a:spcBef>
              <a:spcAft>
                <a:spcPts val="0"/>
              </a:spcAft>
              <a:buClr>
                <a:schemeClr val="dk1"/>
              </a:buClr>
              <a:buSzPts val="1800"/>
              <a:buFont typeface="Arial"/>
              <a:buChar char="•"/>
              <a:defRPr sz="2800" b="0" i="0" u="none" strike="noStrike" cap="none">
                <a:solidFill>
                  <a:schemeClr val="dk1"/>
                </a:solidFill>
                <a:latin typeface="Calibri"/>
                <a:ea typeface="Calibri"/>
                <a:cs typeface="Calibri"/>
                <a:sym typeface="Calibri"/>
              </a:defRPr>
            </a:lvl1pPr>
            <a:lvl2pPr marL="914400" marR="0" lvl="1" indent="-342900" algn="l" rtl="0">
              <a:lnSpc>
                <a:spcPct val="90000"/>
              </a:lnSpc>
              <a:spcBef>
                <a:spcPts val="500"/>
              </a:spcBef>
              <a:spcAft>
                <a:spcPts val="0"/>
              </a:spcAft>
              <a:buClr>
                <a:schemeClr val="dk1"/>
              </a:buClr>
              <a:buSzPts val="1800"/>
              <a:buFont typeface="Arial"/>
              <a:buChar char="•"/>
              <a:defRPr sz="2400" b="0" i="0" u="none" strike="noStrike" cap="none">
                <a:solidFill>
                  <a:schemeClr val="dk1"/>
                </a:solidFill>
                <a:latin typeface="Calibri"/>
                <a:ea typeface="Calibri"/>
                <a:cs typeface="Calibri"/>
                <a:sym typeface="Calibri"/>
              </a:defRPr>
            </a:lvl2pPr>
            <a:lvl3pPr marL="1371600" marR="0" lvl="2" indent="-342900" algn="l" rtl="0">
              <a:lnSpc>
                <a:spcPct val="90000"/>
              </a:lnSpc>
              <a:spcBef>
                <a:spcPts val="500"/>
              </a:spcBef>
              <a:spcAft>
                <a:spcPts val="0"/>
              </a:spcAft>
              <a:buClr>
                <a:schemeClr val="dk1"/>
              </a:buClr>
              <a:buSzPts val="18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pPr marL="95250" indent="0" algn="ctr">
              <a:spcBef>
                <a:spcPts val="0"/>
              </a:spcBef>
              <a:buSzPts val="2100"/>
              <a:buNone/>
            </a:pPr>
            <a:r>
              <a:rPr lang="en-US" sz="2200" b="1" dirty="0"/>
              <a:t>By Car Color</a:t>
            </a:r>
          </a:p>
          <a:p>
            <a:pPr marL="95250" indent="0" algn="ctr">
              <a:spcBef>
                <a:spcPts val="0"/>
              </a:spcBef>
              <a:buSzPts val="2100"/>
              <a:buNone/>
            </a:pPr>
            <a:endParaRPr lang="en-US" sz="2200" b="1" dirty="0"/>
          </a:p>
          <a:p>
            <a:pPr marL="95250" indent="0" algn="ctr">
              <a:spcBef>
                <a:spcPts val="0"/>
              </a:spcBef>
              <a:buSzPts val="2100"/>
              <a:buNone/>
            </a:pPr>
            <a:r>
              <a:rPr lang="en-US" sz="2200" dirty="0"/>
              <a:t>White, black, and gray cars were the most ticketed.</a:t>
            </a: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1197</TotalTime>
  <Words>548</Words>
  <Application>Microsoft Macintosh PowerPoint</Application>
  <PresentationFormat>Widescreen</PresentationFormat>
  <Paragraphs>81</Paragraphs>
  <Slides>13</Slides>
  <Notes>11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Arial</vt:lpstr>
      <vt:lpstr>Calibri</vt:lpstr>
      <vt:lpstr>Office Theme</vt:lpstr>
      <vt:lpstr>LA Parking Violations</vt:lpstr>
      <vt:lpstr>Beginning our drive…</vt:lpstr>
      <vt:lpstr>The Data Roadwork</vt:lpstr>
      <vt:lpstr>Libraries</vt:lpstr>
      <vt:lpstr>Our Results</vt:lpstr>
      <vt:lpstr>LA Violation Trends over the years</vt:lpstr>
      <vt:lpstr>PowerPoint Presentation</vt:lpstr>
      <vt:lpstr>LA Violation Types by frequency</vt:lpstr>
      <vt:lpstr>Do certain car types receive more citations?</vt:lpstr>
      <vt:lpstr>LA Parking Citation Heat Map</vt:lpstr>
      <vt:lpstr>Conclusion</vt:lpstr>
      <vt:lpstr>Down the road…</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 Parking Violations</dc:title>
  <dc:creator>Madeline Glasheen</dc:creator>
  <cp:lastModifiedBy>Heloisa Walsh</cp:lastModifiedBy>
  <cp:revision>59</cp:revision>
  <dcterms:modified xsi:type="dcterms:W3CDTF">2019-04-13T13:40:57Z</dcterms:modified>
</cp:coreProperties>
</file>